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77" r:id="rId1"/>
  </p:sldMasterIdLst>
  <p:notesMasterIdLst>
    <p:notesMasterId r:id="rId56"/>
  </p:notesMasterIdLst>
  <p:sldIdLst>
    <p:sldId id="256" r:id="rId2"/>
    <p:sldId id="257" r:id="rId3"/>
    <p:sldId id="258" r:id="rId4"/>
    <p:sldId id="331" r:id="rId5"/>
    <p:sldId id="333" r:id="rId6"/>
    <p:sldId id="309" r:id="rId7"/>
    <p:sldId id="310" r:id="rId8"/>
    <p:sldId id="262" r:id="rId9"/>
    <p:sldId id="263" r:id="rId10"/>
    <p:sldId id="308" r:id="rId11"/>
    <p:sldId id="264" r:id="rId12"/>
    <p:sldId id="265" r:id="rId13"/>
    <p:sldId id="267" r:id="rId14"/>
    <p:sldId id="270" r:id="rId15"/>
    <p:sldId id="315" r:id="rId16"/>
    <p:sldId id="306" r:id="rId17"/>
    <p:sldId id="304" r:id="rId18"/>
    <p:sldId id="317" r:id="rId19"/>
    <p:sldId id="273" r:id="rId20"/>
    <p:sldId id="311" r:id="rId21"/>
    <p:sldId id="305" r:id="rId22"/>
    <p:sldId id="318" r:id="rId23"/>
    <p:sldId id="278" r:id="rId24"/>
    <p:sldId id="312" r:id="rId25"/>
    <p:sldId id="319" r:id="rId26"/>
    <p:sldId id="280" r:id="rId27"/>
    <p:sldId id="320" r:id="rId28"/>
    <p:sldId id="281" r:id="rId29"/>
    <p:sldId id="321" r:id="rId30"/>
    <p:sldId id="330" r:id="rId31"/>
    <p:sldId id="285" r:id="rId32"/>
    <p:sldId id="286" r:id="rId33"/>
    <p:sldId id="288" r:id="rId34"/>
    <p:sldId id="326" r:id="rId35"/>
    <p:sldId id="327" r:id="rId36"/>
    <p:sldId id="328" r:id="rId37"/>
    <p:sldId id="329" r:id="rId38"/>
    <p:sldId id="334" r:id="rId39"/>
    <p:sldId id="335" r:id="rId40"/>
    <p:sldId id="336" r:id="rId41"/>
    <p:sldId id="337" r:id="rId42"/>
    <p:sldId id="338" r:id="rId43"/>
    <p:sldId id="339" r:id="rId44"/>
    <p:sldId id="340" r:id="rId45"/>
    <p:sldId id="323" r:id="rId46"/>
    <p:sldId id="324" r:id="rId47"/>
    <p:sldId id="322" r:id="rId48"/>
    <p:sldId id="291" r:id="rId49"/>
    <p:sldId id="313" r:id="rId50"/>
    <p:sldId id="314" r:id="rId51"/>
    <p:sldId id="325" r:id="rId52"/>
    <p:sldId id="299" r:id="rId53"/>
    <p:sldId id="332" r:id="rId54"/>
    <p:sldId id="300"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2916" autoAdjust="0"/>
  </p:normalViewPr>
  <p:slideViewPr>
    <p:cSldViewPr snapToGrid="0">
      <p:cViewPr varScale="1">
        <p:scale>
          <a:sx n="102" d="100"/>
          <a:sy n="102" d="100"/>
        </p:scale>
        <p:origin x="666" y="96"/>
      </p:cViewPr>
      <p:guideLst/>
    </p:cSldViewPr>
  </p:slideViewPr>
  <p:notesTextViewPr>
    <p:cViewPr>
      <p:scale>
        <a:sx n="1" d="1"/>
        <a:sy n="1" d="1"/>
      </p:scale>
      <p:origin x="0" y="0"/>
    </p:cViewPr>
  </p:notesTextViewPr>
  <p:sorterViewPr>
    <p:cViewPr>
      <p:scale>
        <a:sx n="100" d="100"/>
        <a:sy n="100" d="100"/>
      </p:scale>
      <p:origin x="0" y="-75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404E7F-79DD-44DE-91FD-38A5489C56AF}" type="datetimeFigureOut">
              <a:rPr lang="en-IN" smtClean="0"/>
              <a:t>25-11-2022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C23BBC-0963-4215-9103-F169550871A6}" type="slidenum">
              <a:rPr lang="en-IN" smtClean="0"/>
              <a:t>‹#›</a:t>
            </a:fld>
            <a:endParaRPr lang="en-IN"/>
          </a:p>
        </p:txBody>
      </p:sp>
    </p:spTree>
    <p:extLst>
      <p:ext uri="{BB962C8B-B14F-4D97-AF65-F5344CB8AC3E}">
        <p14:creationId xmlns:p14="http://schemas.microsoft.com/office/powerpoint/2010/main" val="2012483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THROUGH NMAP AGGRESSIVE SCANNING WE FOUND THAT THE LDAP PORT NUMBER 389 IS OPEN AND IT IS VULENERABLE </a:t>
            </a:r>
            <a:endParaRPr lang="en-IN" sz="1600" dirty="0"/>
          </a:p>
        </p:txBody>
      </p:sp>
      <p:sp>
        <p:nvSpPr>
          <p:cNvPr id="4" name="Slide Number Placeholder 3"/>
          <p:cNvSpPr>
            <a:spLocks noGrp="1"/>
          </p:cNvSpPr>
          <p:nvPr>
            <p:ph type="sldNum" sz="quarter" idx="5"/>
          </p:nvPr>
        </p:nvSpPr>
        <p:spPr/>
        <p:txBody>
          <a:bodyPr/>
          <a:lstStyle/>
          <a:p>
            <a:fld id="{77C23BBC-0963-4215-9103-F169550871A6}" type="slidenum">
              <a:rPr lang="en-IN" smtClean="0"/>
              <a:t>11</a:t>
            </a:fld>
            <a:endParaRPr lang="en-IN"/>
          </a:p>
        </p:txBody>
      </p:sp>
    </p:spTree>
    <p:extLst>
      <p:ext uri="{BB962C8B-B14F-4D97-AF65-F5344CB8AC3E}">
        <p14:creationId xmlns:p14="http://schemas.microsoft.com/office/powerpoint/2010/main" val="165861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C23BBC-0963-4215-9103-F169550871A6}" type="slidenum">
              <a:rPr lang="en-IN" smtClean="0"/>
              <a:t>12</a:t>
            </a:fld>
            <a:endParaRPr lang="en-IN"/>
          </a:p>
        </p:txBody>
      </p:sp>
    </p:spTree>
    <p:extLst>
      <p:ext uri="{BB962C8B-B14F-4D97-AF65-F5344CB8AC3E}">
        <p14:creationId xmlns:p14="http://schemas.microsoft.com/office/powerpoint/2010/main" val="2662868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screenshots we can see that we entered to the user </a:t>
            </a:r>
            <a:r>
              <a:rPr lang="en-US" dirty="0" err="1"/>
              <a:t>adhvik</a:t>
            </a:r>
            <a:r>
              <a:rPr lang="en-US" dirty="0"/>
              <a:t> </a:t>
            </a:r>
            <a:endParaRPr lang="en-IN" dirty="0"/>
          </a:p>
        </p:txBody>
      </p:sp>
      <p:sp>
        <p:nvSpPr>
          <p:cNvPr id="4" name="Slide Number Placeholder 3"/>
          <p:cNvSpPr>
            <a:spLocks noGrp="1"/>
          </p:cNvSpPr>
          <p:nvPr>
            <p:ph type="sldNum" sz="quarter" idx="5"/>
          </p:nvPr>
        </p:nvSpPr>
        <p:spPr/>
        <p:txBody>
          <a:bodyPr/>
          <a:lstStyle/>
          <a:p>
            <a:fld id="{77C23BBC-0963-4215-9103-F169550871A6}" type="slidenum">
              <a:rPr lang="en-IN" smtClean="0"/>
              <a:t>14</a:t>
            </a:fld>
            <a:endParaRPr lang="en-IN"/>
          </a:p>
        </p:txBody>
      </p:sp>
    </p:spTree>
    <p:extLst>
      <p:ext uri="{BB962C8B-B14F-4D97-AF65-F5344CB8AC3E}">
        <p14:creationId xmlns:p14="http://schemas.microsoft.com/office/powerpoint/2010/main" val="589485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CVE-2012-6066 </a:t>
            </a:r>
            <a:r>
              <a:rPr lang="en-US" b="0" i="0" dirty="0">
                <a:solidFill>
                  <a:srgbClr val="415465"/>
                </a:solidFill>
                <a:effectLst/>
                <a:latin typeface="barlow" panose="020B0604020202020204" pitchFamily="2" charset="0"/>
              </a:rPr>
              <a:t> </a:t>
            </a:r>
            <a:r>
              <a:rPr lang="en-US" b="0" i="0" dirty="0" err="1">
                <a:solidFill>
                  <a:srgbClr val="415465"/>
                </a:solidFill>
                <a:effectLst/>
                <a:latin typeface="barlow" panose="020B0604020202020204" pitchFamily="2" charset="0"/>
              </a:rPr>
              <a:t>freeSSHd</a:t>
            </a:r>
            <a:r>
              <a:rPr lang="en-US" b="0" i="0" dirty="0">
                <a:solidFill>
                  <a:srgbClr val="415465"/>
                </a:solidFill>
                <a:effectLst/>
                <a:latin typeface="barlow" panose="020B0604020202020204" pitchFamily="2" charset="0"/>
              </a:rPr>
              <a:t> through 1.2.6 allows remote attackers to bypass authentication via a crafted session, as demonstrated by an OpenSSH client with modified versions of </a:t>
            </a:r>
            <a:r>
              <a:rPr lang="en-US" b="0" i="0" dirty="0" err="1">
                <a:solidFill>
                  <a:srgbClr val="415465"/>
                </a:solidFill>
                <a:effectLst/>
                <a:latin typeface="barlow" panose="020B0604020202020204" pitchFamily="2" charset="0"/>
              </a:rPr>
              <a:t>ssh.c</a:t>
            </a:r>
            <a:r>
              <a:rPr lang="en-US" b="0" i="0" dirty="0">
                <a:solidFill>
                  <a:srgbClr val="415465"/>
                </a:solidFill>
                <a:effectLst/>
                <a:latin typeface="barlow" panose="020B0604020202020204" pitchFamily="2" charset="0"/>
              </a:rPr>
              <a:t> and sshconnect2.c.</a:t>
            </a:r>
            <a:endParaRPr lang="en-IN" dirty="0"/>
          </a:p>
        </p:txBody>
      </p:sp>
      <p:sp>
        <p:nvSpPr>
          <p:cNvPr id="4" name="Slide Number Placeholder 3"/>
          <p:cNvSpPr>
            <a:spLocks noGrp="1"/>
          </p:cNvSpPr>
          <p:nvPr>
            <p:ph type="sldNum" sz="quarter" idx="5"/>
          </p:nvPr>
        </p:nvSpPr>
        <p:spPr/>
        <p:txBody>
          <a:bodyPr/>
          <a:lstStyle/>
          <a:p>
            <a:fld id="{77C23BBC-0963-4215-9103-F169550871A6}" type="slidenum">
              <a:rPr lang="en-IN" smtClean="0"/>
              <a:t>28</a:t>
            </a:fld>
            <a:endParaRPr lang="en-IN"/>
          </a:p>
        </p:txBody>
      </p:sp>
    </p:spTree>
    <p:extLst>
      <p:ext uri="{BB962C8B-B14F-4D97-AF65-F5344CB8AC3E}">
        <p14:creationId xmlns:p14="http://schemas.microsoft.com/office/powerpoint/2010/main" val="193433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C23BBC-0963-4215-9103-F169550871A6}" type="slidenum">
              <a:rPr lang="en-IN" smtClean="0"/>
              <a:t>54</a:t>
            </a:fld>
            <a:endParaRPr lang="en-IN"/>
          </a:p>
        </p:txBody>
      </p:sp>
    </p:spTree>
    <p:extLst>
      <p:ext uri="{BB962C8B-B14F-4D97-AF65-F5344CB8AC3E}">
        <p14:creationId xmlns:p14="http://schemas.microsoft.com/office/powerpoint/2010/main" val="30240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A4BC1AB-049D-4604-BCA7-67DC325F48D8}" type="datetimeFigureOut">
              <a:rPr lang="en-IN" smtClean="0"/>
              <a:t>25-11-2022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8E2AAE-ACA5-466B-ACAF-E9E25802A8AC}" type="slidenum">
              <a:rPr lang="en-IN" smtClean="0"/>
              <a:t>‹#›</a:t>
            </a:fld>
            <a:endParaRPr lang="en-IN"/>
          </a:p>
        </p:txBody>
      </p:sp>
    </p:spTree>
    <p:extLst>
      <p:ext uri="{BB962C8B-B14F-4D97-AF65-F5344CB8AC3E}">
        <p14:creationId xmlns:p14="http://schemas.microsoft.com/office/powerpoint/2010/main" val="31862817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4BC1AB-049D-4604-BCA7-67DC325F48D8}"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E2AAE-ACA5-466B-ACAF-E9E25802A8AC}" type="slidenum">
              <a:rPr lang="en-IN" smtClean="0"/>
              <a:t>‹#›</a:t>
            </a:fld>
            <a:endParaRPr lang="en-IN"/>
          </a:p>
        </p:txBody>
      </p:sp>
    </p:spTree>
    <p:extLst>
      <p:ext uri="{BB962C8B-B14F-4D97-AF65-F5344CB8AC3E}">
        <p14:creationId xmlns:p14="http://schemas.microsoft.com/office/powerpoint/2010/main" val="701979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4BC1AB-049D-4604-BCA7-67DC325F48D8}" type="datetimeFigureOut">
              <a:rPr lang="en-IN" smtClean="0"/>
              <a:t>25-11-2022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E2AAE-ACA5-466B-ACAF-E9E25802A8AC}" type="slidenum">
              <a:rPr lang="en-IN" smtClean="0"/>
              <a:t>‹#›</a:t>
            </a:fld>
            <a:endParaRPr lang="en-IN"/>
          </a:p>
        </p:txBody>
      </p:sp>
    </p:spTree>
    <p:extLst>
      <p:ext uri="{BB962C8B-B14F-4D97-AF65-F5344CB8AC3E}">
        <p14:creationId xmlns:p14="http://schemas.microsoft.com/office/powerpoint/2010/main" val="180128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4BC1AB-049D-4604-BCA7-67DC325F48D8}" type="datetimeFigureOut">
              <a:rPr lang="en-IN" smtClean="0"/>
              <a:t>25-11-2022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8E2AAE-ACA5-466B-ACAF-E9E25802A8AC}" type="slidenum">
              <a:rPr lang="en-IN" smtClean="0"/>
              <a:t>‹#›</a:t>
            </a:fld>
            <a:endParaRPr lang="en-IN"/>
          </a:p>
        </p:txBody>
      </p:sp>
    </p:spTree>
    <p:extLst>
      <p:ext uri="{BB962C8B-B14F-4D97-AF65-F5344CB8AC3E}">
        <p14:creationId xmlns:p14="http://schemas.microsoft.com/office/powerpoint/2010/main" val="3396573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4BC1AB-049D-4604-BCA7-67DC325F48D8}" type="datetimeFigureOut">
              <a:rPr lang="en-IN" smtClean="0"/>
              <a:t>25-11-2022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8E2AAE-ACA5-466B-ACAF-E9E25802A8AC}" type="slidenum">
              <a:rPr lang="en-IN" smtClean="0"/>
              <a:t>‹#›</a:t>
            </a:fld>
            <a:endParaRPr lang="en-IN"/>
          </a:p>
        </p:txBody>
      </p:sp>
    </p:spTree>
    <p:extLst>
      <p:ext uri="{BB962C8B-B14F-4D97-AF65-F5344CB8AC3E}">
        <p14:creationId xmlns:p14="http://schemas.microsoft.com/office/powerpoint/2010/main" val="2730132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A4BC1AB-049D-4604-BCA7-67DC325F48D8}" type="datetimeFigureOut">
              <a:rPr lang="en-IN" smtClean="0"/>
              <a:t>25-11-2022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8E2AAE-ACA5-466B-ACAF-E9E25802A8AC}" type="slidenum">
              <a:rPr lang="en-IN" smtClean="0"/>
              <a:t>‹#›</a:t>
            </a:fld>
            <a:endParaRPr lang="en-IN"/>
          </a:p>
        </p:txBody>
      </p:sp>
    </p:spTree>
    <p:extLst>
      <p:ext uri="{BB962C8B-B14F-4D97-AF65-F5344CB8AC3E}">
        <p14:creationId xmlns:p14="http://schemas.microsoft.com/office/powerpoint/2010/main" val="83138041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A4BC1AB-049D-4604-BCA7-67DC325F48D8}" type="datetimeFigureOut">
              <a:rPr lang="en-IN" smtClean="0"/>
              <a:t>25-11-2022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7B8E2AAE-ACA5-466B-ACAF-E9E25802A8AC}" type="slidenum">
              <a:rPr lang="en-IN" smtClean="0"/>
              <a:t>‹#›</a:t>
            </a:fld>
            <a:endParaRPr lang="en-IN"/>
          </a:p>
        </p:txBody>
      </p:sp>
    </p:spTree>
    <p:extLst>
      <p:ext uri="{BB962C8B-B14F-4D97-AF65-F5344CB8AC3E}">
        <p14:creationId xmlns:p14="http://schemas.microsoft.com/office/powerpoint/2010/main" val="248019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A4BC1AB-049D-4604-BCA7-67DC325F48D8}" type="datetimeFigureOut">
              <a:rPr lang="en-IN" smtClean="0"/>
              <a:t>25-11-2022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8E2AAE-ACA5-466B-ACAF-E9E25802A8AC}"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4542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4BC1AB-049D-4604-BCA7-67DC325F48D8}" type="datetimeFigureOut">
              <a:rPr lang="en-IN" smtClean="0"/>
              <a:t>25-11-2022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8E2AAE-ACA5-466B-ACAF-E9E25802A8AC}" type="slidenum">
              <a:rPr lang="en-IN" smtClean="0"/>
              <a:t>‹#›</a:t>
            </a:fld>
            <a:endParaRPr lang="en-IN"/>
          </a:p>
        </p:txBody>
      </p:sp>
    </p:spTree>
    <p:extLst>
      <p:ext uri="{BB962C8B-B14F-4D97-AF65-F5344CB8AC3E}">
        <p14:creationId xmlns:p14="http://schemas.microsoft.com/office/powerpoint/2010/main" val="678579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4BC1AB-049D-4604-BCA7-67DC325F48D8}" type="datetimeFigureOut">
              <a:rPr lang="en-IN" smtClean="0"/>
              <a:t>25-11-2022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8E2AAE-ACA5-466B-ACAF-E9E25802A8AC}" type="slidenum">
              <a:rPr lang="en-IN" smtClean="0"/>
              <a:t>‹#›</a:t>
            </a:fld>
            <a:endParaRPr lang="en-IN"/>
          </a:p>
        </p:txBody>
      </p:sp>
    </p:spTree>
    <p:extLst>
      <p:ext uri="{BB962C8B-B14F-4D97-AF65-F5344CB8AC3E}">
        <p14:creationId xmlns:p14="http://schemas.microsoft.com/office/powerpoint/2010/main" val="237566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A4BC1AB-049D-4604-BCA7-67DC325F48D8}" type="datetimeFigureOut">
              <a:rPr lang="en-IN" smtClean="0"/>
              <a:t>25-11-2022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7B8E2AAE-ACA5-466B-ACAF-E9E25802A8AC}" type="slidenum">
              <a:rPr lang="en-IN" smtClean="0"/>
              <a:t>‹#›</a:t>
            </a:fld>
            <a:endParaRPr lang="en-IN"/>
          </a:p>
        </p:txBody>
      </p:sp>
    </p:spTree>
    <p:extLst>
      <p:ext uri="{BB962C8B-B14F-4D97-AF65-F5344CB8AC3E}">
        <p14:creationId xmlns:p14="http://schemas.microsoft.com/office/powerpoint/2010/main" val="2176616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A4BC1AB-049D-4604-BCA7-67DC325F48D8}" type="datetimeFigureOut">
              <a:rPr lang="en-IN" smtClean="0"/>
              <a:t>25-11-2022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7B8E2AAE-ACA5-466B-ACAF-E9E25802A8AC}" type="slidenum">
              <a:rPr lang="en-IN" smtClean="0"/>
              <a:t>‹#›</a:t>
            </a:fld>
            <a:endParaRPr lang="en-IN"/>
          </a:p>
        </p:txBody>
      </p:sp>
    </p:spTree>
    <p:extLst>
      <p:ext uri="{BB962C8B-B14F-4D97-AF65-F5344CB8AC3E}">
        <p14:creationId xmlns:p14="http://schemas.microsoft.com/office/powerpoint/2010/main" val="802975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A4BC1AB-049D-4604-BCA7-67DC325F48D8}" type="datetimeFigureOut">
              <a:rPr lang="en-IN" smtClean="0"/>
              <a:t>25-11-2022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B8E2AAE-ACA5-466B-ACAF-E9E25802A8AC}" type="slidenum">
              <a:rPr lang="en-IN" smtClean="0"/>
              <a:t>‹#›</a:t>
            </a:fld>
            <a:endParaRPr lang="en-IN"/>
          </a:p>
        </p:txBody>
      </p:sp>
    </p:spTree>
    <p:extLst>
      <p:ext uri="{BB962C8B-B14F-4D97-AF65-F5344CB8AC3E}">
        <p14:creationId xmlns:p14="http://schemas.microsoft.com/office/powerpoint/2010/main" val="308552060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192.168.137.63/mutillidae/index.php" TargetMode="External"/><Relationship Id="rId2" Type="http://schemas.openxmlformats.org/officeDocument/2006/relationships/hyperlink" Target="http://zero.webappsecurity.com/login.html" TargetMode="External"/><Relationship Id="rId1" Type="http://schemas.openxmlformats.org/officeDocument/2006/relationships/slideLayout" Target="../slideLayouts/slideLayout7.xml"/><Relationship Id="rId4" Type="http://schemas.openxmlformats.org/officeDocument/2006/relationships/hyperlink" Target="http://192.168.137.63/mutillidae/index.php?page=user-info.php"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BDA4-06DC-2A4D-229F-904102783D08}"/>
              </a:ext>
            </a:extLst>
          </p:cNvPr>
          <p:cNvSpPr>
            <a:spLocks noGrp="1"/>
          </p:cNvSpPr>
          <p:nvPr>
            <p:ph type="ctrTitle"/>
          </p:nvPr>
        </p:nvSpPr>
        <p:spPr>
          <a:xfrm>
            <a:off x="1890712" y="1019176"/>
            <a:ext cx="8410575" cy="2211942"/>
          </a:xfrm>
        </p:spPr>
        <p:txBody>
          <a:bodyPr>
            <a:normAutofit/>
          </a:bodyPr>
          <a:lstStyle/>
          <a:p>
            <a:r>
              <a:rPr lang="en-US" sz="3600" dirty="0"/>
              <a:t>Discover Security Vulnerabilities in it services</a:t>
            </a:r>
            <a:endParaRPr lang="en-IN" sz="3600" dirty="0"/>
          </a:p>
        </p:txBody>
      </p:sp>
      <p:sp>
        <p:nvSpPr>
          <p:cNvPr id="3" name="TextBox 2">
            <a:extLst>
              <a:ext uri="{FF2B5EF4-FFF2-40B4-BE49-F238E27FC236}">
                <a16:creationId xmlns:a16="http://schemas.microsoft.com/office/drawing/2014/main" id="{39DE9CF4-2FCC-FF1E-6CB3-854FBDD41FE7}"/>
              </a:ext>
            </a:extLst>
          </p:cNvPr>
          <p:cNvSpPr txBox="1"/>
          <p:nvPr/>
        </p:nvSpPr>
        <p:spPr>
          <a:xfrm>
            <a:off x="3819143" y="3838492"/>
            <a:ext cx="4553712" cy="369332"/>
          </a:xfrm>
          <a:prstGeom prst="rect">
            <a:avLst/>
          </a:prstGeom>
          <a:noFill/>
        </p:spPr>
        <p:txBody>
          <a:bodyPr wrap="square" rtlCol="0">
            <a:spAutoFit/>
          </a:bodyPr>
          <a:lstStyle/>
          <a:p>
            <a:pPr algn="ctr"/>
            <a:r>
              <a:rPr lang="en-US" b="1" dirty="0"/>
              <a:t>PRESENTED BY Shivraj Hirave</a:t>
            </a:r>
            <a:endParaRPr lang="en-IN" b="1" dirty="0"/>
          </a:p>
        </p:txBody>
      </p:sp>
    </p:spTree>
    <p:extLst>
      <p:ext uri="{BB962C8B-B14F-4D97-AF65-F5344CB8AC3E}">
        <p14:creationId xmlns:p14="http://schemas.microsoft.com/office/powerpoint/2010/main" val="1681680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DF3B9-BB16-4A82-8AEA-D4767B49FFA5}"/>
              </a:ext>
            </a:extLst>
          </p:cNvPr>
          <p:cNvSpPr>
            <a:spLocks noGrp="1"/>
          </p:cNvSpPr>
          <p:nvPr>
            <p:ph idx="1"/>
          </p:nvPr>
        </p:nvSpPr>
        <p:spPr>
          <a:xfrm>
            <a:off x="1019175" y="866394"/>
            <a:ext cx="10039350" cy="3101983"/>
          </a:xfrm>
        </p:spPr>
        <p:txBody>
          <a:bodyPr/>
          <a:lstStyle/>
          <a:p>
            <a:pPr marL="0" indent="0" algn="just">
              <a:buNone/>
            </a:pPr>
            <a:r>
              <a:rPr lang="en-IN" dirty="0"/>
              <a:t>4) </a:t>
            </a:r>
            <a:r>
              <a:rPr lang="en-IN" dirty="0" err="1"/>
              <a:t>JXplorer</a:t>
            </a:r>
            <a:r>
              <a:rPr lang="en-IN" dirty="0"/>
              <a:t> – </a:t>
            </a:r>
          </a:p>
          <a:p>
            <a:pPr marL="266700" indent="628650" algn="just">
              <a:buNone/>
            </a:pPr>
            <a:r>
              <a:rPr lang="en-IN" dirty="0"/>
              <a:t>	</a:t>
            </a:r>
            <a:r>
              <a:rPr lang="en-IN" dirty="0" err="1"/>
              <a:t>JXplorer</a:t>
            </a:r>
            <a:r>
              <a:rPr lang="en-IN" dirty="0"/>
              <a:t> is a free, open-source client for browsing Lightweight Directory Access Protocol (LDAP) servers and LDAP Data Interchange Format (LDIF) files. </a:t>
            </a:r>
            <a:r>
              <a:rPr lang="en-US" dirty="0"/>
              <a:t>Directory services store the users, passwords and computer accounts and share that information with other entities on the network.</a:t>
            </a:r>
            <a:endParaRPr lang="en-IN" dirty="0"/>
          </a:p>
        </p:txBody>
      </p:sp>
    </p:spTree>
    <p:extLst>
      <p:ext uri="{BB962C8B-B14F-4D97-AF65-F5344CB8AC3E}">
        <p14:creationId xmlns:p14="http://schemas.microsoft.com/office/powerpoint/2010/main" val="106669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292E-20BA-0A57-FDB2-CEA40EA3784D}"/>
              </a:ext>
            </a:extLst>
          </p:cNvPr>
          <p:cNvSpPr>
            <a:spLocks noGrp="1"/>
          </p:cNvSpPr>
          <p:nvPr>
            <p:ph type="title"/>
          </p:nvPr>
        </p:nvSpPr>
        <p:spPr>
          <a:xfrm>
            <a:off x="2892605" y="264309"/>
            <a:ext cx="6406790" cy="546847"/>
          </a:xfrm>
        </p:spPr>
        <p:txBody>
          <a:bodyPr>
            <a:normAutofit fontScale="90000"/>
          </a:bodyPr>
          <a:lstStyle/>
          <a:p>
            <a:r>
              <a:rPr lang="en-US" dirty="0"/>
              <a:t>NMAP SCANNING </a:t>
            </a:r>
            <a:endParaRPr lang="en-IN" dirty="0"/>
          </a:p>
        </p:txBody>
      </p:sp>
      <p:pic>
        <p:nvPicPr>
          <p:cNvPr id="9" name="Content Placeholder 8">
            <a:extLst>
              <a:ext uri="{FF2B5EF4-FFF2-40B4-BE49-F238E27FC236}">
                <a16:creationId xmlns:a16="http://schemas.microsoft.com/office/drawing/2014/main" id="{3A4A59BF-62AA-4D99-B679-2A2C2A1063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8109" y="1135120"/>
            <a:ext cx="7375345" cy="5551182"/>
          </a:xfrm>
        </p:spPr>
      </p:pic>
      <p:sp>
        <p:nvSpPr>
          <p:cNvPr id="3" name="Rectangle 2">
            <a:extLst>
              <a:ext uri="{FF2B5EF4-FFF2-40B4-BE49-F238E27FC236}">
                <a16:creationId xmlns:a16="http://schemas.microsoft.com/office/drawing/2014/main" id="{CF7F3236-F1C6-42DA-AD71-C35BC8EABAE2}"/>
              </a:ext>
            </a:extLst>
          </p:cNvPr>
          <p:cNvSpPr/>
          <p:nvPr/>
        </p:nvSpPr>
        <p:spPr>
          <a:xfrm>
            <a:off x="2592371" y="5128181"/>
            <a:ext cx="1838227" cy="18853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D9790D28-801C-4F1F-A267-110DB8A2A21E}"/>
              </a:ext>
            </a:extLst>
          </p:cNvPr>
          <p:cNvSpPr/>
          <p:nvPr/>
        </p:nvSpPr>
        <p:spPr>
          <a:xfrm>
            <a:off x="2318109" y="2950590"/>
            <a:ext cx="1669429" cy="18853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842109B-AEFA-4C2C-B913-2C1F6D10EEE0}"/>
              </a:ext>
            </a:extLst>
          </p:cNvPr>
          <p:cNvSpPr/>
          <p:nvPr/>
        </p:nvSpPr>
        <p:spPr>
          <a:xfrm>
            <a:off x="2318109" y="3331116"/>
            <a:ext cx="1735417" cy="26395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6934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3DFF-4FBF-D109-6401-84AF9214FCA6}"/>
              </a:ext>
            </a:extLst>
          </p:cNvPr>
          <p:cNvSpPr>
            <a:spLocks noGrp="1"/>
          </p:cNvSpPr>
          <p:nvPr>
            <p:ph type="title"/>
          </p:nvPr>
        </p:nvSpPr>
        <p:spPr>
          <a:xfrm>
            <a:off x="603674" y="294005"/>
            <a:ext cx="10724726" cy="1320800"/>
          </a:xfrm>
        </p:spPr>
        <p:txBody>
          <a:bodyPr>
            <a:normAutofit/>
          </a:bodyPr>
          <a:lstStyle/>
          <a:p>
            <a:r>
              <a:rPr lang="en-US" dirty="0"/>
              <a:t>EXPLOITATION OF ACTIVE DIRECTORY USERS</a:t>
            </a:r>
            <a:endParaRPr lang="en-IN" dirty="0"/>
          </a:p>
        </p:txBody>
      </p:sp>
      <p:pic>
        <p:nvPicPr>
          <p:cNvPr id="5" name="Content Placeholder 4">
            <a:extLst>
              <a:ext uri="{FF2B5EF4-FFF2-40B4-BE49-F238E27FC236}">
                <a16:creationId xmlns:a16="http://schemas.microsoft.com/office/drawing/2014/main" id="{8F21E1C7-FD3F-4A6E-9AA8-B8F1BADB539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96261" y="1683596"/>
            <a:ext cx="6016201" cy="5174404"/>
          </a:xfrm>
        </p:spPr>
      </p:pic>
      <p:sp>
        <p:nvSpPr>
          <p:cNvPr id="11" name="TextBox 10">
            <a:extLst>
              <a:ext uri="{FF2B5EF4-FFF2-40B4-BE49-F238E27FC236}">
                <a16:creationId xmlns:a16="http://schemas.microsoft.com/office/drawing/2014/main" id="{8170C35B-D6EA-40B8-A4C7-096601CDD53C}"/>
              </a:ext>
            </a:extLst>
          </p:cNvPr>
          <p:cNvSpPr txBox="1"/>
          <p:nvPr/>
        </p:nvSpPr>
        <p:spPr>
          <a:xfrm>
            <a:off x="828675" y="2276475"/>
            <a:ext cx="3295650" cy="923330"/>
          </a:xfrm>
          <a:prstGeom prst="rect">
            <a:avLst/>
          </a:prstGeom>
          <a:noFill/>
        </p:spPr>
        <p:txBody>
          <a:bodyPr wrap="square" rtlCol="0">
            <a:spAutoFit/>
          </a:bodyPr>
          <a:lstStyle/>
          <a:p>
            <a:r>
              <a:rPr lang="en-IN" dirty="0"/>
              <a:t>Kerberos user enumeration using Metasploit - </a:t>
            </a:r>
            <a:r>
              <a:rPr lang="en-IN" dirty="0" err="1"/>
              <a:t>Kerberos_enumusers</a:t>
            </a:r>
            <a:r>
              <a:rPr lang="en-IN" dirty="0"/>
              <a:t> module</a:t>
            </a:r>
          </a:p>
        </p:txBody>
      </p:sp>
      <p:sp>
        <p:nvSpPr>
          <p:cNvPr id="3" name="Rectangle 2">
            <a:extLst>
              <a:ext uri="{FF2B5EF4-FFF2-40B4-BE49-F238E27FC236}">
                <a16:creationId xmlns:a16="http://schemas.microsoft.com/office/drawing/2014/main" id="{DBDF0808-8C9C-44E8-8422-65251A5EBBFD}"/>
              </a:ext>
            </a:extLst>
          </p:cNvPr>
          <p:cNvSpPr/>
          <p:nvPr/>
        </p:nvSpPr>
        <p:spPr>
          <a:xfrm>
            <a:off x="4796261" y="4072379"/>
            <a:ext cx="5874881" cy="11020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19862F2E-1B25-4DDB-8B8B-F03F45C0BE45}"/>
              </a:ext>
            </a:extLst>
          </p:cNvPr>
          <p:cNvSpPr/>
          <p:nvPr/>
        </p:nvSpPr>
        <p:spPr>
          <a:xfrm>
            <a:off x="4796260" y="5467545"/>
            <a:ext cx="3923533" cy="10964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4058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2FD8-6FBC-B5EF-7057-2C9E7843CFD7}"/>
              </a:ext>
            </a:extLst>
          </p:cNvPr>
          <p:cNvSpPr>
            <a:spLocks noGrp="1"/>
          </p:cNvSpPr>
          <p:nvPr>
            <p:ph type="title"/>
          </p:nvPr>
        </p:nvSpPr>
        <p:spPr>
          <a:xfrm>
            <a:off x="2231136" y="345567"/>
            <a:ext cx="7729728" cy="1188720"/>
          </a:xfrm>
        </p:spPr>
        <p:txBody>
          <a:bodyPr/>
          <a:lstStyle/>
          <a:p>
            <a:r>
              <a:rPr lang="en-US" dirty="0"/>
              <a:t>EXTRACTING USERS PASSWORDS</a:t>
            </a:r>
            <a:endParaRPr lang="en-IN" dirty="0"/>
          </a:p>
        </p:txBody>
      </p:sp>
      <p:pic>
        <p:nvPicPr>
          <p:cNvPr id="5" name="Content Placeholder 7">
            <a:extLst>
              <a:ext uri="{FF2B5EF4-FFF2-40B4-BE49-F238E27FC236}">
                <a16:creationId xmlns:a16="http://schemas.microsoft.com/office/drawing/2014/main" id="{34D95148-8AA4-42F5-96DC-A9698942865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75335" y="1680274"/>
            <a:ext cx="6051429" cy="5177726"/>
          </a:xfrm>
        </p:spPr>
      </p:pic>
      <p:sp>
        <p:nvSpPr>
          <p:cNvPr id="3" name="TextBox 2">
            <a:extLst>
              <a:ext uri="{FF2B5EF4-FFF2-40B4-BE49-F238E27FC236}">
                <a16:creationId xmlns:a16="http://schemas.microsoft.com/office/drawing/2014/main" id="{DA8723F3-8A18-49B5-BCE0-168FB86C56FC}"/>
              </a:ext>
            </a:extLst>
          </p:cNvPr>
          <p:cNvSpPr txBox="1"/>
          <p:nvPr/>
        </p:nvSpPr>
        <p:spPr>
          <a:xfrm>
            <a:off x="647700" y="2047875"/>
            <a:ext cx="3324225" cy="646331"/>
          </a:xfrm>
          <a:prstGeom prst="rect">
            <a:avLst/>
          </a:prstGeom>
          <a:noFill/>
        </p:spPr>
        <p:txBody>
          <a:bodyPr wrap="square" rtlCol="0">
            <a:spAutoFit/>
          </a:bodyPr>
          <a:lstStyle/>
          <a:p>
            <a:r>
              <a:rPr lang="en-IN" dirty="0"/>
              <a:t>Extracting users passwords using</a:t>
            </a:r>
          </a:p>
          <a:p>
            <a:r>
              <a:rPr lang="en-IN" dirty="0"/>
              <a:t>Metasploit – </a:t>
            </a:r>
            <a:r>
              <a:rPr lang="en-IN" dirty="0" err="1"/>
              <a:t>smb_loging</a:t>
            </a:r>
            <a:endParaRPr lang="en-IN" dirty="0"/>
          </a:p>
        </p:txBody>
      </p:sp>
      <p:sp>
        <p:nvSpPr>
          <p:cNvPr id="4" name="Rectangle 3">
            <a:extLst>
              <a:ext uri="{FF2B5EF4-FFF2-40B4-BE49-F238E27FC236}">
                <a16:creationId xmlns:a16="http://schemas.microsoft.com/office/drawing/2014/main" id="{4C5F2147-E276-43BB-84F1-3C728F46D9F7}"/>
              </a:ext>
            </a:extLst>
          </p:cNvPr>
          <p:cNvSpPr/>
          <p:nvPr/>
        </p:nvSpPr>
        <p:spPr>
          <a:xfrm>
            <a:off x="5375335" y="5571241"/>
            <a:ext cx="4730199" cy="94119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1524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FAB7-4D80-997A-995D-4B963CF3F9C7}"/>
              </a:ext>
            </a:extLst>
          </p:cNvPr>
          <p:cNvSpPr>
            <a:spLocks noGrp="1"/>
          </p:cNvSpPr>
          <p:nvPr>
            <p:ph type="title"/>
          </p:nvPr>
        </p:nvSpPr>
        <p:spPr>
          <a:xfrm>
            <a:off x="1298563" y="253199"/>
            <a:ext cx="8596668" cy="672548"/>
          </a:xfrm>
        </p:spPr>
        <p:txBody>
          <a:bodyPr>
            <a:normAutofit fontScale="90000"/>
          </a:bodyPr>
          <a:lstStyle/>
          <a:p>
            <a:r>
              <a:rPr lang="en-US" dirty="0"/>
              <a:t>JXPLORER TOOL</a:t>
            </a:r>
            <a:endParaRPr lang="en-IN" dirty="0"/>
          </a:p>
        </p:txBody>
      </p:sp>
      <p:pic>
        <p:nvPicPr>
          <p:cNvPr id="5" name="Content Placeholder 4">
            <a:extLst>
              <a:ext uri="{FF2B5EF4-FFF2-40B4-BE49-F238E27FC236}">
                <a16:creationId xmlns:a16="http://schemas.microsoft.com/office/drawing/2014/main" id="{7E871E46-46D5-4250-A17F-C7469E25F5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59645" y="1161081"/>
            <a:ext cx="6570330" cy="5601669"/>
          </a:xfrm>
        </p:spPr>
      </p:pic>
      <p:sp>
        <p:nvSpPr>
          <p:cNvPr id="7" name="TextBox 6">
            <a:extLst>
              <a:ext uri="{FF2B5EF4-FFF2-40B4-BE49-F238E27FC236}">
                <a16:creationId xmlns:a16="http://schemas.microsoft.com/office/drawing/2014/main" id="{50DD217F-399C-4D93-9931-F0C5FFD50948}"/>
              </a:ext>
            </a:extLst>
          </p:cNvPr>
          <p:cNvSpPr txBox="1"/>
          <p:nvPr/>
        </p:nvSpPr>
        <p:spPr>
          <a:xfrm>
            <a:off x="657225" y="1628775"/>
            <a:ext cx="3000375" cy="1200329"/>
          </a:xfrm>
          <a:prstGeom prst="rect">
            <a:avLst/>
          </a:prstGeom>
          <a:noFill/>
        </p:spPr>
        <p:txBody>
          <a:bodyPr wrap="square" rtlCol="0">
            <a:spAutoFit/>
          </a:bodyPr>
          <a:lstStyle/>
          <a:p>
            <a:r>
              <a:rPr lang="en-IN" dirty="0"/>
              <a:t>DC=</a:t>
            </a:r>
            <a:r>
              <a:rPr lang="en-IN" dirty="0" err="1"/>
              <a:t>domain,DC</a:t>
            </a:r>
            <a:r>
              <a:rPr lang="en-IN" dirty="0"/>
              <a:t>=local</a:t>
            </a:r>
          </a:p>
          <a:p>
            <a:r>
              <a:rPr lang="en-IN" dirty="0"/>
              <a:t>Ip=192.168.50.58</a:t>
            </a:r>
          </a:p>
          <a:p>
            <a:r>
              <a:rPr lang="en-IN" dirty="0" err="1"/>
              <a:t>UserDN</a:t>
            </a:r>
            <a:r>
              <a:rPr lang="en-IN" dirty="0"/>
              <a:t>=Richard</a:t>
            </a:r>
          </a:p>
          <a:p>
            <a:r>
              <a:rPr lang="en-IN" dirty="0"/>
              <a:t>Password=LetMeIn23</a:t>
            </a:r>
          </a:p>
        </p:txBody>
      </p:sp>
    </p:spTree>
    <p:extLst>
      <p:ext uri="{BB962C8B-B14F-4D97-AF65-F5344CB8AC3E}">
        <p14:creationId xmlns:p14="http://schemas.microsoft.com/office/powerpoint/2010/main" val="36978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7F54B-C2EC-4969-B20F-186E99F9E631}"/>
              </a:ext>
            </a:extLst>
          </p:cNvPr>
          <p:cNvSpPr>
            <a:spLocks noGrp="1"/>
          </p:cNvSpPr>
          <p:nvPr>
            <p:ph type="title"/>
          </p:nvPr>
        </p:nvSpPr>
        <p:spPr>
          <a:xfrm>
            <a:off x="2231136" y="545592"/>
            <a:ext cx="7729728" cy="1188720"/>
          </a:xfrm>
        </p:spPr>
        <p:txBody>
          <a:bodyPr/>
          <a:lstStyle/>
          <a:p>
            <a:r>
              <a:rPr lang="en-IN" dirty="0"/>
              <a:t>Security Impact</a:t>
            </a:r>
          </a:p>
        </p:txBody>
      </p:sp>
      <p:sp>
        <p:nvSpPr>
          <p:cNvPr id="3" name="TextBox 2">
            <a:extLst>
              <a:ext uri="{FF2B5EF4-FFF2-40B4-BE49-F238E27FC236}">
                <a16:creationId xmlns:a16="http://schemas.microsoft.com/office/drawing/2014/main" id="{0D396CBD-AC9D-4348-B83C-7924F2B0ED5F}"/>
              </a:ext>
            </a:extLst>
          </p:cNvPr>
          <p:cNvSpPr txBox="1"/>
          <p:nvPr/>
        </p:nvSpPr>
        <p:spPr>
          <a:xfrm>
            <a:off x="1047750" y="2400300"/>
            <a:ext cx="9839325" cy="646331"/>
          </a:xfrm>
          <a:prstGeom prst="rect">
            <a:avLst/>
          </a:prstGeom>
          <a:noFill/>
        </p:spPr>
        <p:txBody>
          <a:bodyPr wrap="square" rtlCol="0">
            <a:spAutoFit/>
          </a:bodyPr>
          <a:lstStyle/>
          <a:p>
            <a:pPr marL="285750" indent="-285750">
              <a:buFont typeface="Arial" panose="020B0604020202020204" pitchFamily="34" charset="0"/>
              <a:buChar char="•"/>
            </a:pPr>
            <a:r>
              <a:rPr lang="en-IN" dirty="0"/>
              <a:t>Attacker can search, navigate and modify contents.</a:t>
            </a:r>
          </a:p>
          <a:p>
            <a:pPr marL="285750" indent="-285750">
              <a:buFont typeface="Arial" panose="020B0604020202020204" pitchFamily="34" charset="0"/>
              <a:buChar char="•"/>
            </a:pPr>
            <a:r>
              <a:rPr lang="en-IN" dirty="0"/>
              <a:t>Attacker can read directory schema and can easily edit subtrees.</a:t>
            </a:r>
          </a:p>
        </p:txBody>
      </p:sp>
    </p:spTree>
    <p:extLst>
      <p:ext uri="{BB962C8B-B14F-4D97-AF65-F5344CB8AC3E}">
        <p14:creationId xmlns:p14="http://schemas.microsoft.com/office/powerpoint/2010/main" val="1703214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698A-947B-982F-7CB9-E3758CDC505D}"/>
              </a:ext>
            </a:extLst>
          </p:cNvPr>
          <p:cNvSpPr>
            <a:spLocks noGrp="1"/>
          </p:cNvSpPr>
          <p:nvPr>
            <p:ph type="title"/>
          </p:nvPr>
        </p:nvSpPr>
        <p:spPr>
          <a:xfrm>
            <a:off x="2231136" y="250317"/>
            <a:ext cx="7729728" cy="1188720"/>
          </a:xfrm>
        </p:spPr>
        <p:txBody>
          <a:bodyPr>
            <a:normAutofit/>
          </a:bodyPr>
          <a:lstStyle/>
          <a:p>
            <a:r>
              <a:rPr lang="en-US" dirty="0"/>
              <a:t>SECURITY Mitigations</a:t>
            </a:r>
            <a:endParaRPr lang="en-IN" dirty="0"/>
          </a:p>
        </p:txBody>
      </p:sp>
      <p:sp>
        <p:nvSpPr>
          <p:cNvPr id="5" name="Content Placeholder 4">
            <a:extLst>
              <a:ext uri="{FF2B5EF4-FFF2-40B4-BE49-F238E27FC236}">
                <a16:creationId xmlns:a16="http://schemas.microsoft.com/office/drawing/2014/main" id="{C05F858B-02C9-40EA-987D-25E5642C3A7F}"/>
              </a:ext>
            </a:extLst>
          </p:cNvPr>
          <p:cNvSpPr>
            <a:spLocks noGrp="1"/>
          </p:cNvSpPr>
          <p:nvPr>
            <p:ph idx="1"/>
          </p:nvPr>
        </p:nvSpPr>
        <p:spPr>
          <a:xfrm>
            <a:off x="1143000" y="1849432"/>
            <a:ext cx="9906000" cy="4673915"/>
          </a:xfrm>
        </p:spPr>
        <p:txBody>
          <a:bodyPr>
            <a:normAutofit fontScale="92500" lnSpcReduction="10000"/>
          </a:bodyPr>
          <a:lstStyle/>
          <a:p>
            <a:pPr algn="just"/>
            <a:r>
              <a:rPr lang="en-US" dirty="0"/>
              <a:t>Enable AES Kerberos encryption (or another stronger encryption algorithm), rather than RC4, where possible.</a:t>
            </a:r>
          </a:p>
          <a:p>
            <a:pPr algn="just"/>
            <a:r>
              <a:rPr lang="en-US" dirty="0"/>
              <a:t>Ensure strong password length (ideally 25+ characters) and complexity for service accounts and that these passwords periodically expire. Also consider using Group Managed Service Accounts or another third party product such as password vaulting.</a:t>
            </a:r>
          </a:p>
          <a:p>
            <a:pPr algn="just"/>
            <a:r>
              <a:rPr lang="en-US" dirty="0"/>
              <a:t>Limit service accounts to minimal required privileges, including membership in privileged groups such as Domain Administrators.</a:t>
            </a:r>
          </a:p>
          <a:p>
            <a:pPr algn="just"/>
            <a:r>
              <a:rPr lang="en-US" dirty="0"/>
              <a:t>Limit credential overlap across systems to prevent the damage of credential compromise and reduce the adversary's ability to perform Lateral Movement between systems.</a:t>
            </a:r>
          </a:p>
          <a:p>
            <a:pPr algn="just"/>
            <a:r>
              <a:rPr lang="en-US" dirty="0"/>
              <a:t>Enforce the principle of least-privilege. Do not allow a domain user to be in the local administrator group on multiple systems.</a:t>
            </a:r>
          </a:p>
          <a:p>
            <a:pPr algn="just"/>
            <a:r>
              <a:rPr lang="en-US" dirty="0"/>
              <a:t>Look for suspicious account behavior across systems that share accounts, either user, admin, or service accounts. Examples: one account logged into multiple systems simultaneously; multiple accounts logged into the same machine simultaneously; accounts logged in at odd times or outside of business hours. Activity may be from interactive login sessions or process ownership from accounts being used to execute binaries on a remote system as a particular account.</a:t>
            </a:r>
            <a:endParaRPr lang="en-IN" dirty="0"/>
          </a:p>
        </p:txBody>
      </p:sp>
    </p:spTree>
    <p:extLst>
      <p:ext uri="{BB962C8B-B14F-4D97-AF65-F5344CB8AC3E}">
        <p14:creationId xmlns:p14="http://schemas.microsoft.com/office/powerpoint/2010/main" val="365830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A612B-3C45-D7C7-14D0-DD1FA194FD8B}"/>
              </a:ext>
            </a:extLst>
          </p:cNvPr>
          <p:cNvSpPr txBox="1"/>
          <p:nvPr/>
        </p:nvSpPr>
        <p:spPr>
          <a:xfrm>
            <a:off x="1369612" y="624127"/>
            <a:ext cx="9452776" cy="949299"/>
          </a:xfrm>
          <a:prstGeom prst="rect">
            <a:avLst/>
          </a:prstGeom>
          <a:noFill/>
        </p:spPr>
        <p:txBody>
          <a:bodyPr wrap="square">
            <a:spAutoFit/>
          </a:bodyPr>
          <a:lstStyle/>
          <a:p>
            <a:pPr algn="ctr">
              <a:lnSpc>
                <a:spcPct val="115000"/>
              </a:lnSpc>
              <a:spcAft>
                <a:spcPts val="1000"/>
              </a:spcAft>
            </a:pPr>
            <a:r>
              <a:rPr lang="en-IN" sz="2800" b="1" dirty="0">
                <a:solidFill>
                  <a:schemeClr val="accent1"/>
                </a:solidFill>
                <a:effectLst/>
                <a:latin typeface="+mj-lt"/>
                <a:ea typeface="Times New Roman" panose="02020603050405020304" pitchFamily="18" charset="0"/>
                <a:cs typeface="Calibri" panose="020F0502020204030204" pitchFamily="34" charset="0"/>
              </a:rPr>
              <a:t>Zero Bank’s </a:t>
            </a:r>
            <a:r>
              <a:rPr lang="en-IN" sz="2800" b="1" dirty="0">
                <a:solidFill>
                  <a:schemeClr val="accent1"/>
                </a:solidFill>
                <a:latin typeface="+mj-lt"/>
                <a:ea typeface="Times New Roman" panose="02020603050405020304" pitchFamily="18" charset="0"/>
                <a:cs typeface="Calibri" panose="020F0502020204030204" pitchFamily="34" charset="0"/>
              </a:rPr>
              <a:t>Logging S</a:t>
            </a:r>
            <a:r>
              <a:rPr lang="en-IN" sz="2800" b="1" dirty="0">
                <a:solidFill>
                  <a:schemeClr val="accent1"/>
                </a:solidFill>
                <a:effectLst/>
                <a:latin typeface="+mj-lt"/>
                <a:ea typeface="Times New Roman" panose="02020603050405020304" pitchFamily="18" charset="0"/>
                <a:cs typeface="Calibri" panose="020F0502020204030204" pitchFamily="34" charset="0"/>
              </a:rPr>
              <a:t>ervice </a:t>
            </a:r>
            <a:endParaRPr lang="en-IN" sz="2800" dirty="0">
              <a:solidFill>
                <a:schemeClr val="accent1"/>
              </a:solidFill>
              <a:effectLst/>
              <a:latin typeface="+mj-lt"/>
              <a:ea typeface="Times New Roman" panose="02020603050405020304" pitchFamily="18" charset="0"/>
              <a:cs typeface="Times New Roman" panose="02020603050405020304" pitchFamily="18" charset="0"/>
            </a:endParaRPr>
          </a:p>
          <a:p>
            <a:pPr>
              <a:lnSpc>
                <a:spcPct val="115000"/>
              </a:lnSpc>
              <a:spcAft>
                <a:spcPts val="1000"/>
              </a:spcAft>
            </a:pPr>
            <a:r>
              <a:rPr lang="en-IN" sz="1400" dirty="0">
                <a:effectLst/>
                <a:latin typeface="Calibri" panose="020F0502020204030204" pitchFamily="34" charset="0"/>
                <a:ea typeface="Times New Roman" panose="02020603050405020304" pitchFamily="18" charset="0"/>
                <a:cs typeface="Calibri" panose="020F0502020204030204" pitchFamily="34" charset="0"/>
              </a:rPr>
              <a:t>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E1478F3-E7F4-4D02-8CBB-2584729B8F97}"/>
              </a:ext>
            </a:extLst>
          </p:cNvPr>
          <p:cNvSpPr txBox="1"/>
          <p:nvPr/>
        </p:nvSpPr>
        <p:spPr>
          <a:xfrm>
            <a:off x="1484906" y="2413337"/>
            <a:ext cx="9222188"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t>Log management is crucial for any businesses who have to handle large volumes of log data from multiple sources. Logging as a service allows you to partner with a managed service provider who can offer the centralized, formalized database of data you need, but without the work that it takes to set up your own log management system and without using the resources you might be able to better devote to other processes.</a:t>
            </a:r>
          </a:p>
          <a:p>
            <a:pPr marL="285750" indent="-285750" algn="just">
              <a:buFont typeface="Arial" panose="020B0604020202020204" pitchFamily="34" charset="0"/>
              <a:buChar char="•"/>
            </a:pPr>
            <a:r>
              <a:rPr lang="en-US" dirty="0"/>
              <a:t>Currently zero banks server logging service is not exploitable. The resources are isolated from other systems.</a:t>
            </a:r>
          </a:p>
        </p:txBody>
      </p:sp>
    </p:spTree>
    <p:extLst>
      <p:ext uri="{BB962C8B-B14F-4D97-AF65-F5344CB8AC3E}">
        <p14:creationId xmlns:p14="http://schemas.microsoft.com/office/powerpoint/2010/main" val="3435370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7A64-9825-46E9-A6E9-396809A17804}"/>
              </a:ext>
            </a:extLst>
          </p:cNvPr>
          <p:cNvSpPr>
            <a:spLocks noGrp="1"/>
          </p:cNvSpPr>
          <p:nvPr>
            <p:ph type="title"/>
          </p:nvPr>
        </p:nvSpPr>
        <p:spPr/>
        <p:txBody>
          <a:bodyPr/>
          <a:lstStyle/>
          <a:p>
            <a:r>
              <a:rPr lang="en-IN" dirty="0" err="1"/>
              <a:t>Rsyslog</a:t>
            </a:r>
            <a:endParaRPr lang="en-IN" dirty="0"/>
          </a:p>
        </p:txBody>
      </p:sp>
      <p:sp>
        <p:nvSpPr>
          <p:cNvPr id="3" name="Content Placeholder 2">
            <a:extLst>
              <a:ext uri="{FF2B5EF4-FFF2-40B4-BE49-F238E27FC236}">
                <a16:creationId xmlns:a16="http://schemas.microsoft.com/office/drawing/2014/main" id="{17F58252-3CE3-412C-BA58-CF96A8F7B07B}"/>
              </a:ext>
            </a:extLst>
          </p:cNvPr>
          <p:cNvSpPr>
            <a:spLocks noGrp="1"/>
          </p:cNvSpPr>
          <p:nvPr>
            <p:ph idx="1"/>
          </p:nvPr>
        </p:nvSpPr>
        <p:spPr/>
        <p:txBody>
          <a:bodyPr/>
          <a:lstStyle/>
          <a:p>
            <a:pPr marL="514350" indent="-285750" algn="just"/>
            <a:r>
              <a:rPr lang="en-US" dirty="0" err="1"/>
              <a:t>Rsyslog</a:t>
            </a:r>
            <a:r>
              <a:rPr lang="en-US" dirty="0"/>
              <a:t> is the default logging program in Debian and Red Hat Linux. </a:t>
            </a:r>
            <a:r>
              <a:rPr lang="en-US" dirty="0" err="1"/>
              <a:t>Rsyslog</a:t>
            </a:r>
            <a:r>
              <a:rPr lang="en-US" dirty="0"/>
              <a:t> stands for the rocket-fast system for log processing. It is an extension of the original syslog protocol, with additional features such as flexible configuration, rich filtering capabilities and content-based filtering.</a:t>
            </a:r>
          </a:p>
          <a:p>
            <a:endParaRPr lang="en-IN" dirty="0"/>
          </a:p>
        </p:txBody>
      </p:sp>
    </p:spTree>
    <p:extLst>
      <p:ext uri="{BB962C8B-B14F-4D97-AF65-F5344CB8AC3E}">
        <p14:creationId xmlns:p14="http://schemas.microsoft.com/office/powerpoint/2010/main" val="2850060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C51000-579A-4701-9F48-4ED56FA310DA}"/>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500" r="2813" b="1557"/>
          <a:stretch/>
        </p:blipFill>
        <p:spPr bwMode="auto">
          <a:xfrm>
            <a:off x="219075" y="1133475"/>
            <a:ext cx="5876925" cy="4819650"/>
          </a:xfrm>
          <a:prstGeom prst="rect">
            <a:avLst/>
          </a:prstGeom>
          <a:noFill/>
          <a:ln>
            <a:noFill/>
          </a:ln>
        </p:spPr>
      </p:pic>
      <p:pic>
        <p:nvPicPr>
          <p:cNvPr id="6" name="Picture 5">
            <a:extLst>
              <a:ext uri="{FF2B5EF4-FFF2-40B4-BE49-F238E27FC236}">
                <a16:creationId xmlns:a16="http://schemas.microsoft.com/office/drawing/2014/main" id="{0D04873D-1206-47D6-B148-7F8F2746971F}"/>
              </a:ext>
            </a:extLst>
          </p:cNvPr>
          <p:cNvPicPr/>
          <p:nvPr/>
        </p:nvPicPr>
        <p:blipFill rotWithShape="1">
          <a:blip r:embed="rId3">
            <a:extLst>
              <a:ext uri="{28A0092B-C50C-407E-A947-70E740481C1C}">
                <a14:useLocalDpi xmlns:a14="http://schemas.microsoft.com/office/drawing/2010/main" val="0"/>
              </a:ext>
            </a:extLst>
          </a:blip>
          <a:srcRect l="4830" t="1" r="5351" b="1556"/>
          <a:stretch/>
        </p:blipFill>
        <p:spPr bwMode="auto">
          <a:xfrm>
            <a:off x="6248400" y="1133475"/>
            <a:ext cx="5607511" cy="4819650"/>
          </a:xfrm>
          <a:prstGeom prst="rect">
            <a:avLst/>
          </a:prstGeom>
          <a:noFill/>
          <a:ln>
            <a:noFill/>
          </a:ln>
        </p:spPr>
      </p:pic>
      <p:sp>
        <p:nvSpPr>
          <p:cNvPr id="2" name="Rectangle 1">
            <a:extLst>
              <a:ext uri="{FF2B5EF4-FFF2-40B4-BE49-F238E27FC236}">
                <a16:creationId xmlns:a16="http://schemas.microsoft.com/office/drawing/2014/main" id="{49A3067C-C909-45ED-98CE-88A7368A47EE}"/>
              </a:ext>
            </a:extLst>
          </p:cNvPr>
          <p:cNvSpPr/>
          <p:nvPr/>
        </p:nvSpPr>
        <p:spPr>
          <a:xfrm>
            <a:off x="7447175" y="3827282"/>
            <a:ext cx="3176833" cy="77299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5409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4413E-51DA-D67E-32BE-14A23ECEF31B}"/>
              </a:ext>
            </a:extLst>
          </p:cNvPr>
          <p:cNvSpPr>
            <a:spLocks noGrp="1"/>
          </p:cNvSpPr>
          <p:nvPr>
            <p:ph type="title"/>
          </p:nvPr>
        </p:nvSpPr>
        <p:spPr>
          <a:xfrm>
            <a:off x="1797666" y="598795"/>
            <a:ext cx="8596668" cy="618565"/>
          </a:xfrm>
        </p:spPr>
        <p:txBody>
          <a:bodyPr>
            <a:normAutofit fontScale="90000"/>
          </a:bodyPr>
          <a:lstStyle/>
          <a:p>
            <a:r>
              <a:rPr lang="en-US" dirty="0"/>
              <a:t>CONTENTS</a:t>
            </a:r>
            <a:endParaRPr lang="en-IN" dirty="0"/>
          </a:p>
        </p:txBody>
      </p:sp>
      <p:sp>
        <p:nvSpPr>
          <p:cNvPr id="3" name="Content Placeholder 2">
            <a:extLst>
              <a:ext uri="{FF2B5EF4-FFF2-40B4-BE49-F238E27FC236}">
                <a16:creationId xmlns:a16="http://schemas.microsoft.com/office/drawing/2014/main" id="{444D3930-A024-52B9-3A81-B48CA21F3BA1}"/>
              </a:ext>
            </a:extLst>
          </p:cNvPr>
          <p:cNvSpPr>
            <a:spLocks noGrp="1"/>
          </p:cNvSpPr>
          <p:nvPr>
            <p:ph idx="1"/>
          </p:nvPr>
        </p:nvSpPr>
        <p:spPr>
          <a:xfrm>
            <a:off x="1026160" y="1383791"/>
            <a:ext cx="10139680" cy="5055843"/>
          </a:xfrm>
        </p:spPr>
        <p:txBody>
          <a:bodyPr>
            <a:normAutofit/>
          </a:bodyPr>
          <a:lstStyle/>
          <a:p>
            <a:pPr marL="0" indent="0">
              <a:buNone/>
            </a:pPr>
            <a:r>
              <a:rPr lang="en-US" dirty="0"/>
              <a:t>1. Executive summary</a:t>
            </a:r>
          </a:p>
          <a:p>
            <a:pPr marL="0" indent="0">
              <a:buNone/>
            </a:pPr>
            <a:r>
              <a:rPr lang="en-US" dirty="0"/>
              <a:t>2. Project Scope</a:t>
            </a:r>
          </a:p>
          <a:p>
            <a:pPr marL="0" indent="0">
              <a:buNone/>
            </a:pPr>
            <a:r>
              <a:rPr lang="en-US" dirty="0"/>
              <a:t>3.  VAPT for </a:t>
            </a:r>
            <a:r>
              <a:rPr lang="en-US" dirty="0" err="1"/>
              <a:t>Zerobank</a:t>
            </a:r>
            <a:r>
              <a:rPr lang="en-US" dirty="0"/>
              <a:t> Network </a:t>
            </a:r>
          </a:p>
          <a:p>
            <a:pPr lvl="1"/>
            <a:r>
              <a:rPr lang="en-US" dirty="0"/>
              <a:t>Centralized directory services - scanning, identifying users and their passwords and </a:t>
            </a:r>
            <a:r>
              <a:rPr lang="en-US" dirty="0" err="1"/>
              <a:t>Jxplorer</a:t>
            </a:r>
            <a:r>
              <a:rPr lang="en-US" dirty="0"/>
              <a:t> tool </a:t>
            </a:r>
          </a:p>
          <a:p>
            <a:pPr lvl="1"/>
            <a:r>
              <a:rPr lang="en-US" dirty="0"/>
              <a:t>Centralized logging services</a:t>
            </a:r>
          </a:p>
          <a:p>
            <a:pPr lvl="1"/>
            <a:r>
              <a:rPr lang="en-US" dirty="0"/>
              <a:t>Website - Phishing attack</a:t>
            </a:r>
          </a:p>
          <a:p>
            <a:pPr lvl="1"/>
            <a:r>
              <a:rPr lang="en-US" dirty="0"/>
              <a:t>VAPT on remote access service – Unauthentic access </a:t>
            </a:r>
          </a:p>
          <a:p>
            <a:pPr marL="0" indent="0">
              <a:buNone/>
            </a:pPr>
            <a:r>
              <a:rPr lang="en-US" dirty="0"/>
              <a:t>4.  VAPT on web application and its databases</a:t>
            </a:r>
          </a:p>
          <a:p>
            <a:pPr lvl="1"/>
            <a:r>
              <a:rPr lang="en-US" dirty="0"/>
              <a:t>Cross site scripting(XSS)</a:t>
            </a:r>
          </a:p>
          <a:p>
            <a:pPr lvl="1"/>
            <a:r>
              <a:rPr lang="en-US" dirty="0"/>
              <a:t>SQL Injection</a:t>
            </a:r>
          </a:p>
          <a:p>
            <a:pPr lvl="1"/>
            <a:r>
              <a:rPr lang="en-US" dirty="0"/>
              <a:t>Extracting databases using </a:t>
            </a:r>
            <a:r>
              <a:rPr lang="en-US" dirty="0" err="1"/>
              <a:t>sqlmap</a:t>
            </a:r>
            <a:endParaRPr lang="en-US" dirty="0"/>
          </a:p>
          <a:p>
            <a:pPr marL="0" indent="0">
              <a:buNone/>
            </a:pPr>
            <a:r>
              <a:rPr lang="en-US" dirty="0"/>
              <a:t>5.  Challenges</a:t>
            </a:r>
          </a:p>
          <a:p>
            <a:endParaRPr lang="en-US" dirty="0"/>
          </a:p>
        </p:txBody>
      </p:sp>
    </p:spTree>
    <p:extLst>
      <p:ext uri="{BB962C8B-B14F-4D97-AF65-F5344CB8AC3E}">
        <p14:creationId xmlns:p14="http://schemas.microsoft.com/office/powerpoint/2010/main" val="2707412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615A0F-13EE-463D-9F3C-33B90412C662}"/>
              </a:ext>
            </a:extLst>
          </p:cNvPr>
          <p:cNvPicPr/>
          <p:nvPr/>
        </p:nvPicPr>
        <p:blipFill rotWithShape="1">
          <a:blip r:embed="rId2">
            <a:extLst>
              <a:ext uri="{28A0092B-C50C-407E-A947-70E740481C1C}">
                <a14:useLocalDpi xmlns:a14="http://schemas.microsoft.com/office/drawing/2010/main" val="0"/>
              </a:ext>
            </a:extLst>
          </a:blip>
          <a:srcRect l="5281" r="5116" b="2418"/>
          <a:stretch/>
        </p:blipFill>
        <p:spPr bwMode="auto">
          <a:xfrm>
            <a:off x="295275" y="1147763"/>
            <a:ext cx="5676900" cy="4424362"/>
          </a:xfrm>
          <a:prstGeom prst="rect">
            <a:avLst/>
          </a:prstGeom>
          <a:noFill/>
          <a:ln>
            <a:noFill/>
          </a:ln>
        </p:spPr>
      </p:pic>
      <p:pic>
        <p:nvPicPr>
          <p:cNvPr id="3" name="Picture 2">
            <a:extLst>
              <a:ext uri="{FF2B5EF4-FFF2-40B4-BE49-F238E27FC236}">
                <a16:creationId xmlns:a16="http://schemas.microsoft.com/office/drawing/2014/main" id="{BBA39C5D-4D87-4E6C-8038-AC739D9B4A54}"/>
              </a:ext>
            </a:extLst>
          </p:cNvPr>
          <p:cNvPicPr/>
          <p:nvPr/>
        </p:nvPicPr>
        <p:blipFill rotWithShape="1">
          <a:blip r:embed="rId3">
            <a:extLst>
              <a:ext uri="{28A0092B-C50C-407E-A947-70E740481C1C}">
                <a14:useLocalDpi xmlns:a14="http://schemas.microsoft.com/office/drawing/2010/main" val="0"/>
              </a:ext>
            </a:extLst>
          </a:blip>
          <a:srcRect l="3365" r="4488"/>
          <a:stretch/>
        </p:blipFill>
        <p:spPr bwMode="auto">
          <a:xfrm>
            <a:off x="6296024" y="1147762"/>
            <a:ext cx="5476875" cy="4424361"/>
          </a:xfrm>
          <a:prstGeom prst="rect">
            <a:avLst/>
          </a:prstGeom>
          <a:noFill/>
          <a:ln>
            <a:noFill/>
          </a:ln>
        </p:spPr>
      </p:pic>
      <p:sp>
        <p:nvSpPr>
          <p:cNvPr id="4" name="Rectangle 3">
            <a:extLst>
              <a:ext uri="{FF2B5EF4-FFF2-40B4-BE49-F238E27FC236}">
                <a16:creationId xmlns:a16="http://schemas.microsoft.com/office/drawing/2014/main" id="{05A70E57-8CB5-43B2-A109-1DB9E0FE88BC}"/>
              </a:ext>
            </a:extLst>
          </p:cNvPr>
          <p:cNvSpPr/>
          <p:nvPr/>
        </p:nvSpPr>
        <p:spPr>
          <a:xfrm>
            <a:off x="6391373" y="3930977"/>
            <a:ext cx="4383464" cy="129147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8D256F9-005E-4691-99E3-3034D196F80B}"/>
              </a:ext>
            </a:extLst>
          </p:cNvPr>
          <p:cNvSpPr/>
          <p:nvPr/>
        </p:nvSpPr>
        <p:spPr>
          <a:xfrm>
            <a:off x="9096866" y="2498103"/>
            <a:ext cx="1018095" cy="14140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44061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A612B-3C45-D7C7-14D0-DD1FA194FD8B}"/>
              </a:ext>
            </a:extLst>
          </p:cNvPr>
          <p:cNvSpPr txBox="1"/>
          <p:nvPr/>
        </p:nvSpPr>
        <p:spPr>
          <a:xfrm>
            <a:off x="1369612" y="767002"/>
            <a:ext cx="9452776" cy="949299"/>
          </a:xfrm>
          <a:prstGeom prst="rect">
            <a:avLst/>
          </a:prstGeom>
          <a:noFill/>
        </p:spPr>
        <p:txBody>
          <a:bodyPr wrap="square">
            <a:spAutoFit/>
          </a:bodyPr>
          <a:lstStyle/>
          <a:p>
            <a:pPr algn="ctr">
              <a:lnSpc>
                <a:spcPct val="115000"/>
              </a:lnSpc>
              <a:spcAft>
                <a:spcPts val="1000"/>
              </a:spcAft>
            </a:pPr>
            <a:r>
              <a:rPr lang="en-IN" sz="2800" b="1" dirty="0">
                <a:solidFill>
                  <a:schemeClr val="accent1"/>
                </a:solidFill>
                <a:effectLst/>
                <a:latin typeface="+mj-lt"/>
                <a:ea typeface="Times New Roman" panose="02020603050405020304" pitchFamily="18" charset="0"/>
                <a:cs typeface="Calibri" panose="020F0502020204030204" pitchFamily="34" charset="0"/>
              </a:rPr>
              <a:t>Zero Bank’s </a:t>
            </a:r>
            <a:r>
              <a:rPr lang="en-IN" sz="2800" b="1" dirty="0">
                <a:solidFill>
                  <a:schemeClr val="accent1"/>
                </a:solidFill>
                <a:latin typeface="+mj-lt"/>
                <a:ea typeface="Times New Roman" panose="02020603050405020304" pitchFamily="18" charset="0"/>
                <a:cs typeface="Calibri" panose="020F0502020204030204" pitchFamily="34" charset="0"/>
              </a:rPr>
              <a:t>Website</a:t>
            </a:r>
            <a:endParaRPr lang="en-IN" sz="2800" dirty="0">
              <a:solidFill>
                <a:schemeClr val="accent1"/>
              </a:solidFill>
              <a:effectLst/>
              <a:latin typeface="+mj-lt"/>
              <a:ea typeface="Times New Roman" panose="02020603050405020304" pitchFamily="18" charset="0"/>
              <a:cs typeface="Times New Roman" panose="02020603050405020304" pitchFamily="18" charset="0"/>
            </a:endParaRPr>
          </a:p>
          <a:p>
            <a:pPr>
              <a:lnSpc>
                <a:spcPct val="115000"/>
              </a:lnSpc>
              <a:spcAft>
                <a:spcPts val="1000"/>
              </a:spcAft>
            </a:pPr>
            <a:r>
              <a:rPr lang="en-IN" sz="1400" dirty="0">
                <a:effectLst/>
                <a:latin typeface="Calibri" panose="020F0502020204030204" pitchFamily="34" charset="0"/>
                <a:ea typeface="Times New Roman" panose="02020603050405020304" pitchFamily="18" charset="0"/>
                <a:cs typeface="Calibri" panose="020F0502020204030204" pitchFamily="34" charset="0"/>
              </a:rPr>
              <a:t>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B0584FE-799E-4B76-A8AF-0D2F4981C84F}"/>
              </a:ext>
            </a:extLst>
          </p:cNvPr>
          <p:cNvSpPr txBox="1"/>
          <p:nvPr/>
        </p:nvSpPr>
        <p:spPr>
          <a:xfrm>
            <a:off x="1369612" y="2038350"/>
            <a:ext cx="9452776" cy="2031325"/>
          </a:xfrm>
          <a:prstGeom prst="rect">
            <a:avLst/>
          </a:prstGeom>
          <a:noFill/>
        </p:spPr>
        <p:txBody>
          <a:bodyPr wrap="square" rtlCol="0">
            <a:spAutoFit/>
          </a:bodyPr>
          <a:lstStyle/>
          <a:p>
            <a:pPr marL="285750" indent="-285750" algn="just">
              <a:buFont typeface="Arial" panose="020B0604020202020204" pitchFamily="34" charset="0"/>
              <a:buChar char="•"/>
            </a:pPr>
            <a:r>
              <a:rPr lang="en-IN" dirty="0"/>
              <a:t>Zero Banks website is a financial institution and it has faced almost three times more cyberattacks than any other industry.</a:t>
            </a:r>
          </a:p>
          <a:p>
            <a:pPr algn="just"/>
            <a:endParaRPr lang="en-IN" dirty="0"/>
          </a:p>
          <a:p>
            <a:pPr marL="285750" indent="-285750" algn="just">
              <a:buFont typeface="Arial" panose="020B0604020202020204" pitchFamily="34" charset="0"/>
              <a:buChar char="•"/>
            </a:pPr>
            <a:r>
              <a:rPr lang="en-IN" dirty="0"/>
              <a:t>Cybercriminals try to gain access to the banking network in order to compromise data or steal identity or financial information. Here we have tested zero banks website using phishing attack. It is one of the oldest scams on the internet. It has become so common that every user and business has likely seen multiple phishing pages, knowingly or not.</a:t>
            </a:r>
          </a:p>
        </p:txBody>
      </p:sp>
    </p:spTree>
    <p:extLst>
      <p:ext uri="{BB962C8B-B14F-4D97-AF65-F5344CB8AC3E}">
        <p14:creationId xmlns:p14="http://schemas.microsoft.com/office/powerpoint/2010/main" val="1290855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637FD1-CC80-4C3A-A05E-C793C8D28E0D}"/>
              </a:ext>
            </a:extLst>
          </p:cNvPr>
          <p:cNvSpPr>
            <a:spLocks noGrp="1"/>
          </p:cNvSpPr>
          <p:nvPr>
            <p:ph type="ctrTitle"/>
          </p:nvPr>
        </p:nvSpPr>
        <p:spPr>
          <a:xfrm>
            <a:off x="415962" y="535953"/>
            <a:ext cx="11360075" cy="715184"/>
          </a:xfrm>
        </p:spPr>
        <p:txBody>
          <a:bodyPr>
            <a:normAutofit fontScale="90000"/>
          </a:bodyPr>
          <a:lstStyle/>
          <a:p>
            <a:r>
              <a:rPr lang="en-US" sz="4000" dirty="0"/>
              <a:t>PHISHING ATTACK</a:t>
            </a:r>
            <a:endParaRPr lang="en-IN" sz="4000" dirty="0"/>
          </a:p>
        </p:txBody>
      </p:sp>
      <p:sp>
        <p:nvSpPr>
          <p:cNvPr id="5" name="TextBox 4">
            <a:extLst>
              <a:ext uri="{FF2B5EF4-FFF2-40B4-BE49-F238E27FC236}">
                <a16:creationId xmlns:a16="http://schemas.microsoft.com/office/drawing/2014/main" id="{E1B4682D-F06C-4713-8730-7469B6F77DEF}"/>
              </a:ext>
            </a:extLst>
          </p:cNvPr>
          <p:cNvSpPr txBox="1"/>
          <p:nvPr/>
        </p:nvSpPr>
        <p:spPr>
          <a:xfrm>
            <a:off x="2114550" y="1857375"/>
            <a:ext cx="7762875" cy="2585323"/>
          </a:xfrm>
          <a:prstGeom prst="rect">
            <a:avLst/>
          </a:prstGeom>
          <a:noFill/>
        </p:spPr>
        <p:txBody>
          <a:bodyPr wrap="square" rtlCol="0">
            <a:spAutoFit/>
          </a:bodyPr>
          <a:lstStyle/>
          <a:p>
            <a:pPr marL="285750" indent="-285750">
              <a:buFont typeface="Arial" panose="020B0604020202020204" pitchFamily="34" charset="0"/>
              <a:buChar char="•"/>
            </a:pPr>
            <a:r>
              <a:rPr lang="en-IN" dirty="0"/>
              <a:t>Phishing is a type of social engineering attack often used to steal user data, including login credentials and credit card numbers. It occurs when an attacker, masquerading as a trusted entity, dupes a victim into opening an email, instant message, or text message.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err="1"/>
              <a:t>SEToolkit</a:t>
            </a:r>
            <a:r>
              <a:rPr lang="en-IN" dirty="0"/>
              <a:t> – </a:t>
            </a:r>
          </a:p>
          <a:p>
            <a:pPr lvl="1"/>
            <a:r>
              <a:rPr lang="en-IN" dirty="0"/>
              <a:t>	The social-engineering toolkit is an open-source penetration testing framework designed for social engineering. SET has many custom attack vectors that allow you to make a believable attack quickly.</a:t>
            </a:r>
          </a:p>
        </p:txBody>
      </p:sp>
    </p:spTree>
    <p:extLst>
      <p:ext uri="{BB962C8B-B14F-4D97-AF65-F5344CB8AC3E}">
        <p14:creationId xmlns:p14="http://schemas.microsoft.com/office/powerpoint/2010/main" val="126531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8B144-9A8F-4FB9-8EC9-8E7C44271B7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71700" y="568014"/>
            <a:ext cx="7848600" cy="5721972"/>
          </a:xfrm>
          <a:prstGeom prst="rect">
            <a:avLst/>
          </a:prstGeom>
          <a:noFill/>
          <a:ln>
            <a:noFill/>
          </a:ln>
        </p:spPr>
      </p:pic>
    </p:spTree>
    <p:extLst>
      <p:ext uri="{BB962C8B-B14F-4D97-AF65-F5344CB8AC3E}">
        <p14:creationId xmlns:p14="http://schemas.microsoft.com/office/powerpoint/2010/main" val="3739605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C757FC-442B-42E0-85C6-F12FA529982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02681" y="511968"/>
            <a:ext cx="7386638" cy="5834063"/>
          </a:xfrm>
          <a:prstGeom prst="rect">
            <a:avLst/>
          </a:prstGeom>
          <a:noFill/>
          <a:ln>
            <a:noFill/>
          </a:ln>
        </p:spPr>
      </p:pic>
    </p:spTree>
    <p:extLst>
      <p:ext uri="{BB962C8B-B14F-4D97-AF65-F5344CB8AC3E}">
        <p14:creationId xmlns:p14="http://schemas.microsoft.com/office/powerpoint/2010/main" val="22548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6A01-D75F-4BBB-BF94-91D83259594D}"/>
              </a:ext>
            </a:extLst>
          </p:cNvPr>
          <p:cNvSpPr>
            <a:spLocks noGrp="1"/>
          </p:cNvSpPr>
          <p:nvPr>
            <p:ph type="title"/>
          </p:nvPr>
        </p:nvSpPr>
        <p:spPr/>
        <p:txBody>
          <a:bodyPr/>
          <a:lstStyle/>
          <a:p>
            <a:r>
              <a:rPr lang="en-IN" dirty="0"/>
              <a:t>Security Impact </a:t>
            </a:r>
          </a:p>
        </p:txBody>
      </p:sp>
      <p:sp>
        <p:nvSpPr>
          <p:cNvPr id="3" name="Content Placeholder 2">
            <a:extLst>
              <a:ext uri="{FF2B5EF4-FFF2-40B4-BE49-F238E27FC236}">
                <a16:creationId xmlns:a16="http://schemas.microsoft.com/office/drawing/2014/main" id="{A9E5A964-8D0F-4107-9A2C-ADC9023DF031}"/>
              </a:ext>
            </a:extLst>
          </p:cNvPr>
          <p:cNvSpPr>
            <a:spLocks noGrp="1"/>
          </p:cNvSpPr>
          <p:nvPr>
            <p:ph idx="1"/>
          </p:nvPr>
        </p:nvSpPr>
        <p:spPr/>
        <p:txBody>
          <a:bodyPr/>
          <a:lstStyle/>
          <a:p>
            <a:pPr algn="just"/>
            <a:r>
              <a:rPr lang="en-US" b="0" i="0" dirty="0">
                <a:solidFill>
                  <a:srgbClr val="000000"/>
                </a:solidFill>
                <a:effectLst/>
                <a:latin typeface="Inter"/>
              </a:rPr>
              <a:t>Such an attack typically sustains severe financial losses in addition to declining market share, reputation, and consumer trust. Depending on scope, a phishing attempt might escalate into a security incident from which a business will have a difficult time recovering.</a:t>
            </a:r>
            <a:endParaRPr lang="en-IN" dirty="0"/>
          </a:p>
        </p:txBody>
      </p:sp>
    </p:spTree>
    <p:extLst>
      <p:ext uri="{BB962C8B-B14F-4D97-AF65-F5344CB8AC3E}">
        <p14:creationId xmlns:p14="http://schemas.microsoft.com/office/powerpoint/2010/main" val="3462938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698A-947B-982F-7CB9-E3758CDC505D}"/>
              </a:ext>
            </a:extLst>
          </p:cNvPr>
          <p:cNvSpPr>
            <a:spLocks noGrp="1"/>
          </p:cNvSpPr>
          <p:nvPr>
            <p:ph type="title"/>
          </p:nvPr>
        </p:nvSpPr>
        <p:spPr>
          <a:xfrm>
            <a:off x="2231136" y="336042"/>
            <a:ext cx="7729728" cy="1188720"/>
          </a:xfrm>
        </p:spPr>
        <p:txBody>
          <a:bodyPr>
            <a:normAutofit/>
          </a:bodyPr>
          <a:lstStyle/>
          <a:p>
            <a:r>
              <a:rPr lang="en-US" dirty="0"/>
              <a:t>SECURITY Mitigations TO PREVENT PHISHING ATTACKS</a:t>
            </a:r>
            <a:endParaRPr lang="en-IN" dirty="0"/>
          </a:p>
        </p:txBody>
      </p:sp>
      <p:sp>
        <p:nvSpPr>
          <p:cNvPr id="3" name="Content Placeholder 2">
            <a:extLst>
              <a:ext uri="{FF2B5EF4-FFF2-40B4-BE49-F238E27FC236}">
                <a16:creationId xmlns:a16="http://schemas.microsoft.com/office/drawing/2014/main" id="{5FA9DAAB-58F6-D41E-C151-9452B2A1F1E0}"/>
              </a:ext>
            </a:extLst>
          </p:cNvPr>
          <p:cNvSpPr>
            <a:spLocks noGrp="1"/>
          </p:cNvSpPr>
          <p:nvPr>
            <p:ph idx="1"/>
          </p:nvPr>
        </p:nvSpPr>
        <p:spPr>
          <a:xfrm>
            <a:off x="563880" y="1784604"/>
            <a:ext cx="10988040" cy="4737354"/>
          </a:xfrm>
        </p:spPr>
        <p:txBody>
          <a:bodyPr>
            <a:normAutofit lnSpcReduction="10000"/>
          </a:bodyPr>
          <a:lstStyle/>
          <a:p>
            <a:pPr algn="just"/>
            <a:r>
              <a:rPr lang="en-US" dirty="0"/>
              <a:t>Use an application firewall that can detect attacks against this weakness. It can be beneficial in cases in which the code cannot be fixed (because it is controlled by a third party), as an emergency prevention measure while more comprehensive software assurance measures are applied, or to provide defense in depth.</a:t>
            </a:r>
          </a:p>
          <a:p>
            <a:pPr algn="just"/>
            <a:r>
              <a:rPr lang="en-US" dirty="0"/>
              <a:t>It’s generally not advisable to click on a link in an email or instant message, even if you know the sender. To bare minimum you should be doing is hovering over the link to see if the destination is the correct one.</a:t>
            </a:r>
          </a:p>
          <a:p>
            <a:pPr algn="just"/>
            <a:r>
              <a:rPr lang="en-US" dirty="0"/>
              <a:t>Most browsers nowadays will enable you to download add-ons that spot the signs of a malicious website or alert you about known phishing sites. They are usually completely free so there’s no reason not to have this installed on every device in your organization.</a:t>
            </a:r>
          </a:p>
          <a:p>
            <a:pPr algn="just"/>
            <a:r>
              <a:rPr lang="en-US" dirty="0"/>
              <a:t>If you’ve got online accounts, you should get into the habit of regularly rotating your passwords so that you prevent an attacker from gaining unlimited access. Your accounts may have been compromised without you knowing, so adding that extra layer of protection through password rotation can prevent ongoing attacks and lock out potential attackers.</a:t>
            </a:r>
          </a:p>
          <a:p>
            <a:pPr algn="just"/>
            <a:r>
              <a:rPr lang="en-US" dirty="0"/>
              <a:t>Arrange security awareness training to employees of the organization to prevent and mitigate user risk.</a:t>
            </a:r>
          </a:p>
          <a:p>
            <a:pPr algn="just"/>
            <a:r>
              <a:rPr lang="en-US" dirty="0"/>
              <a:t>Use Valid SSL certificate to keep user data secure, verify ownership of the website, prevent attackers from creating a fake version of the site, and convey trust to users.</a:t>
            </a:r>
          </a:p>
        </p:txBody>
      </p:sp>
    </p:spTree>
    <p:extLst>
      <p:ext uri="{BB962C8B-B14F-4D97-AF65-F5344CB8AC3E}">
        <p14:creationId xmlns:p14="http://schemas.microsoft.com/office/powerpoint/2010/main" val="337934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BB598-49EF-4FDD-8543-E356FB8A7644}"/>
              </a:ext>
            </a:extLst>
          </p:cNvPr>
          <p:cNvSpPr>
            <a:spLocks noGrp="1"/>
          </p:cNvSpPr>
          <p:nvPr>
            <p:ph idx="1"/>
          </p:nvPr>
        </p:nvSpPr>
        <p:spPr>
          <a:xfrm>
            <a:off x="2231136" y="2392358"/>
            <a:ext cx="7729728" cy="3101983"/>
          </a:xfrm>
        </p:spPr>
        <p:txBody>
          <a:bodyPr/>
          <a:lstStyle/>
          <a:p>
            <a:r>
              <a:rPr lang="en-IN" dirty="0"/>
              <a:t>Remote Access service is any combination of hardware and software to enable the remote access tools or information that typically reside on a network of IT device.</a:t>
            </a:r>
          </a:p>
          <a:p>
            <a:r>
              <a:rPr lang="en-IN" dirty="0"/>
              <a:t>It gives the ability to access your business software and communications technologies from beyond your company’s local network.</a:t>
            </a:r>
          </a:p>
          <a:p>
            <a:endParaRPr lang="en-IN" dirty="0"/>
          </a:p>
        </p:txBody>
      </p:sp>
      <p:sp>
        <p:nvSpPr>
          <p:cNvPr id="4" name="Title 1">
            <a:extLst>
              <a:ext uri="{FF2B5EF4-FFF2-40B4-BE49-F238E27FC236}">
                <a16:creationId xmlns:a16="http://schemas.microsoft.com/office/drawing/2014/main" id="{8AE96908-D313-43E7-8417-0798874252B4}"/>
              </a:ext>
            </a:extLst>
          </p:cNvPr>
          <p:cNvSpPr>
            <a:spLocks noGrp="1"/>
          </p:cNvSpPr>
          <p:nvPr>
            <p:ph type="title"/>
          </p:nvPr>
        </p:nvSpPr>
        <p:spPr>
          <a:xfrm>
            <a:off x="2231136" y="212217"/>
            <a:ext cx="7729728" cy="1188720"/>
          </a:xfrm>
        </p:spPr>
        <p:txBody>
          <a:bodyPr>
            <a:normAutofit/>
          </a:bodyPr>
          <a:lstStyle/>
          <a:p>
            <a:r>
              <a:rPr lang="en-US" dirty="0"/>
              <a:t>ZERO BANK’S REMOTE ACCESS SERVICE</a:t>
            </a:r>
            <a:endParaRPr lang="en-IN" dirty="0"/>
          </a:p>
        </p:txBody>
      </p:sp>
    </p:spTree>
    <p:extLst>
      <p:ext uri="{BB962C8B-B14F-4D97-AF65-F5344CB8AC3E}">
        <p14:creationId xmlns:p14="http://schemas.microsoft.com/office/powerpoint/2010/main" val="1070953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CEEE21-0F8E-4BDD-B823-033FFB013E4B}"/>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33874" y="890587"/>
            <a:ext cx="7283673" cy="5076825"/>
          </a:xfrm>
          <a:prstGeom prst="rect">
            <a:avLst/>
          </a:prstGeom>
          <a:noFill/>
          <a:ln>
            <a:noFill/>
          </a:ln>
        </p:spPr>
      </p:pic>
      <p:sp>
        <p:nvSpPr>
          <p:cNvPr id="7" name="TextBox 6">
            <a:extLst>
              <a:ext uri="{FF2B5EF4-FFF2-40B4-BE49-F238E27FC236}">
                <a16:creationId xmlns:a16="http://schemas.microsoft.com/office/drawing/2014/main" id="{CB557265-4B36-46F5-8E5C-D96951A02C5C}"/>
              </a:ext>
            </a:extLst>
          </p:cNvPr>
          <p:cNvSpPr txBox="1"/>
          <p:nvPr/>
        </p:nvSpPr>
        <p:spPr>
          <a:xfrm>
            <a:off x="676275" y="866775"/>
            <a:ext cx="2667000" cy="1200329"/>
          </a:xfrm>
          <a:prstGeom prst="rect">
            <a:avLst/>
          </a:prstGeom>
          <a:noFill/>
        </p:spPr>
        <p:txBody>
          <a:bodyPr wrap="square" rtlCol="0">
            <a:spAutoFit/>
          </a:bodyPr>
          <a:lstStyle/>
          <a:p>
            <a:r>
              <a:rPr lang="en-IN" dirty="0" err="1"/>
              <a:t>Freesshd</a:t>
            </a:r>
            <a:r>
              <a:rPr lang="en-IN" dirty="0"/>
              <a:t> exploit using Metasploit – </a:t>
            </a:r>
            <a:r>
              <a:rPr lang="en-IN" dirty="0" err="1"/>
              <a:t>freesshd_authbypass</a:t>
            </a:r>
            <a:r>
              <a:rPr lang="en-IN" dirty="0"/>
              <a:t> module</a:t>
            </a:r>
          </a:p>
        </p:txBody>
      </p:sp>
    </p:spTree>
    <p:extLst>
      <p:ext uri="{BB962C8B-B14F-4D97-AF65-F5344CB8AC3E}">
        <p14:creationId xmlns:p14="http://schemas.microsoft.com/office/powerpoint/2010/main" val="1056467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6208-B922-4CA1-A10A-6F13516F6D97}"/>
              </a:ext>
            </a:extLst>
          </p:cNvPr>
          <p:cNvSpPr txBox="1">
            <a:spLocks/>
          </p:cNvSpPr>
          <p:nvPr/>
        </p:nvSpPr>
        <p:spPr>
          <a:xfrm>
            <a:off x="2231136" y="964692"/>
            <a:ext cx="7729728" cy="1188720"/>
          </a:xfrm>
          <a:prstGeom prst="rect">
            <a:avLst/>
          </a:prstGeom>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dirty="0"/>
              <a:t>Security Impact </a:t>
            </a:r>
          </a:p>
        </p:txBody>
      </p:sp>
      <p:sp>
        <p:nvSpPr>
          <p:cNvPr id="3" name="Title 2">
            <a:extLst>
              <a:ext uri="{FF2B5EF4-FFF2-40B4-BE49-F238E27FC236}">
                <a16:creationId xmlns:a16="http://schemas.microsoft.com/office/drawing/2014/main" id="{A9C2E092-D079-4E20-AEDB-F4F52BF699AD}"/>
              </a:ext>
            </a:extLst>
          </p:cNvPr>
          <p:cNvSpPr>
            <a:spLocks noGrp="1"/>
          </p:cNvSpPr>
          <p:nvPr>
            <p:ph type="title"/>
          </p:nvPr>
        </p:nvSpPr>
        <p:spPr/>
        <p:txBody>
          <a:bodyPr/>
          <a:lstStyle/>
          <a:p>
            <a:r>
              <a:rPr lang="en-IN" dirty="0"/>
              <a:t>Security Impact</a:t>
            </a:r>
          </a:p>
        </p:txBody>
      </p:sp>
      <p:sp>
        <p:nvSpPr>
          <p:cNvPr id="4" name="Content Placeholder 3">
            <a:extLst>
              <a:ext uri="{FF2B5EF4-FFF2-40B4-BE49-F238E27FC236}">
                <a16:creationId xmlns:a16="http://schemas.microsoft.com/office/drawing/2014/main" id="{1FEAEA5B-E8A1-4FD7-8091-BA26B4A67EA4}"/>
              </a:ext>
            </a:extLst>
          </p:cNvPr>
          <p:cNvSpPr>
            <a:spLocks noGrp="1"/>
          </p:cNvSpPr>
          <p:nvPr>
            <p:ph idx="1"/>
          </p:nvPr>
        </p:nvSpPr>
        <p:spPr/>
        <p:txBody>
          <a:bodyPr/>
          <a:lstStyle/>
          <a:p>
            <a:r>
              <a:rPr lang="en-IN" dirty="0"/>
              <a:t>The attacker may upload malware, copy all sensitive data, and use the compromised system to attack other computers or network within the same environment.</a:t>
            </a:r>
          </a:p>
          <a:p>
            <a:r>
              <a:rPr lang="en-IN" dirty="0"/>
              <a:t>The malware will continue to steal data even after the attacker logs out and may go undetected for a log period of time.</a:t>
            </a:r>
          </a:p>
        </p:txBody>
      </p:sp>
    </p:spTree>
    <p:extLst>
      <p:ext uri="{BB962C8B-B14F-4D97-AF65-F5344CB8AC3E}">
        <p14:creationId xmlns:p14="http://schemas.microsoft.com/office/powerpoint/2010/main" val="2867255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29A947-72E9-3A23-EA16-F6B3ADFE0AA6}"/>
              </a:ext>
            </a:extLst>
          </p:cNvPr>
          <p:cNvSpPr txBox="1"/>
          <p:nvPr/>
        </p:nvSpPr>
        <p:spPr>
          <a:xfrm>
            <a:off x="-364744" y="1015294"/>
            <a:ext cx="10160000" cy="805349"/>
          </a:xfrm>
          <a:prstGeom prst="rect">
            <a:avLst/>
          </a:prstGeom>
          <a:noFill/>
        </p:spPr>
        <p:txBody>
          <a:bodyPr wrap="square">
            <a:spAutoFit/>
          </a:bodyPr>
          <a:lstStyle/>
          <a:p>
            <a:pPr>
              <a:spcAft>
                <a:spcPts val="1000"/>
              </a:spcAft>
            </a:pPr>
            <a:r>
              <a:rPr lang="en-IN" sz="2400" dirty="0">
                <a:solidFill>
                  <a:schemeClr val="accent1"/>
                </a:solidFill>
                <a:effectLst/>
                <a:latin typeface="+mj-lt"/>
                <a:ea typeface="Times New Roman" panose="02020603050405020304" pitchFamily="18" charset="0"/>
                <a:cs typeface="Calibri" panose="020F0502020204030204" pitchFamily="34" charset="0"/>
              </a:rPr>
              <a:t> </a:t>
            </a:r>
            <a:endParaRPr lang="en-IN" sz="4000" dirty="0">
              <a:latin typeface="+mj-lt"/>
              <a:ea typeface="Times New Roman" panose="02020603050405020304" pitchFamily="18" charset="0"/>
              <a:cs typeface="Calibri" panose="020F0502020204030204" pitchFamily="34" charset="0"/>
            </a:endParaRPr>
          </a:p>
          <a:p>
            <a:pPr>
              <a:spcAft>
                <a:spcPts val="1000"/>
              </a:spcAft>
            </a:pPr>
            <a:endParaRPr lang="en-IN" sz="1400" u="sng" dirty="0">
              <a:solidFill>
                <a:schemeClr val="accent1"/>
              </a:solidFill>
              <a:effectLst/>
              <a:latin typeface="+mj-lt"/>
              <a:ea typeface="Times New Roman" panose="02020603050405020304" pitchFamily="18" charset="0"/>
              <a:cs typeface="Calibri" panose="020F0502020204030204" pitchFamily="34" charset="0"/>
            </a:endParaRPr>
          </a:p>
        </p:txBody>
      </p:sp>
      <p:sp>
        <p:nvSpPr>
          <p:cNvPr id="2" name="Title 1">
            <a:extLst>
              <a:ext uri="{FF2B5EF4-FFF2-40B4-BE49-F238E27FC236}">
                <a16:creationId xmlns:a16="http://schemas.microsoft.com/office/drawing/2014/main" id="{67717F9C-60E3-4286-9171-A26C5F80A017}"/>
              </a:ext>
            </a:extLst>
          </p:cNvPr>
          <p:cNvSpPr>
            <a:spLocks noGrp="1"/>
          </p:cNvSpPr>
          <p:nvPr>
            <p:ph type="title"/>
          </p:nvPr>
        </p:nvSpPr>
        <p:spPr/>
        <p:txBody>
          <a:bodyPr/>
          <a:lstStyle/>
          <a:p>
            <a:r>
              <a:rPr lang="en-IN" sz="3600" dirty="0">
                <a:effectLst/>
                <a:latin typeface="+mj-lt"/>
                <a:ea typeface="Times New Roman" panose="02020603050405020304" pitchFamily="18" charset="0"/>
                <a:cs typeface="Calibri" panose="020F0502020204030204" pitchFamily="34" charset="0"/>
              </a:rPr>
              <a:t>Executive Summary</a:t>
            </a:r>
            <a:endParaRPr lang="en-IN" dirty="0"/>
          </a:p>
        </p:txBody>
      </p:sp>
      <p:sp>
        <p:nvSpPr>
          <p:cNvPr id="4" name="Subtitle 3">
            <a:extLst>
              <a:ext uri="{FF2B5EF4-FFF2-40B4-BE49-F238E27FC236}">
                <a16:creationId xmlns:a16="http://schemas.microsoft.com/office/drawing/2014/main" id="{2169F77F-F6D9-4848-B6D3-0F0A12E8F732}"/>
              </a:ext>
            </a:extLst>
          </p:cNvPr>
          <p:cNvSpPr>
            <a:spLocks noGrp="1"/>
          </p:cNvSpPr>
          <p:nvPr>
            <p:ph idx="1"/>
          </p:nvPr>
        </p:nvSpPr>
        <p:spPr>
          <a:xfrm>
            <a:off x="2231136" y="2638045"/>
            <a:ext cx="7729728" cy="2464308"/>
          </a:xfrm>
        </p:spPr>
        <p:txBody>
          <a:bodyPr>
            <a:normAutofit/>
          </a:bodyPr>
          <a:lstStyle/>
          <a:p>
            <a:pPr algn="just"/>
            <a:r>
              <a:rPr lang="en-IN" dirty="0" err="1"/>
              <a:t>TechNest</a:t>
            </a:r>
            <a:r>
              <a:rPr lang="en-IN" dirty="0"/>
              <a:t> LLC is a leading software solutions provider in Silicon Valley, California. During the past few months, </a:t>
            </a:r>
            <a:r>
              <a:rPr lang="en-IN" dirty="0" err="1"/>
              <a:t>TechNest</a:t>
            </a:r>
            <a:r>
              <a:rPr lang="en-IN" dirty="0"/>
              <a:t> LLC’s clients, Zero Bank and </a:t>
            </a:r>
            <a:r>
              <a:rPr lang="en-IN" dirty="0" err="1"/>
              <a:t>Mutillidae</a:t>
            </a:r>
            <a:r>
              <a:rPr lang="en-IN" dirty="0"/>
              <a:t>, have been facing cyberattacks. Critical client data have been lost due to these attacks. </a:t>
            </a:r>
          </a:p>
          <a:p>
            <a:pPr algn="just"/>
            <a:r>
              <a:rPr lang="en-IN" dirty="0"/>
              <a:t>Our organisation have been asked to conduct a VAPT on the infrastructure of Zero Bank and </a:t>
            </a:r>
            <a:r>
              <a:rPr lang="en-IN" dirty="0" err="1"/>
              <a:t>Mutillidae</a:t>
            </a:r>
            <a:r>
              <a:rPr lang="en-IN" dirty="0"/>
              <a:t>, which is the client networks and create a report to highlight the various vulnerabilities.</a:t>
            </a:r>
          </a:p>
        </p:txBody>
      </p:sp>
    </p:spTree>
    <p:extLst>
      <p:ext uri="{BB962C8B-B14F-4D97-AF65-F5344CB8AC3E}">
        <p14:creationId xmlns:p14="http://schemas.microsoft.com/office/powerpoint/2010/main" val="72847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B088-74BF-4D2C-A801-A818A79EAA11}"/>
              </a:ext>
            </a:extLst>
          </p:cNvPr>
          <p:cNvSpPr>
            <a:spLocks noGrp="1"/>
          </p:cNvSpPr>
          <p:nvPr>
            <p:ph type="title"/>
          </p:nvPr>
        </p:nvSpPr>
        <p:spPr/>
        <p:txBody>
          <a:bodyPr/>
          <a:lstStyle/>
          <a:p>
            <a:r>
              <a:rPr lang="en-IN" dirty="0"/>
              <a:t>Security Mitigations</a:t>
            </a:r>
          </a:p>
        </p:txBody>
      </p:sp>
      <p:sp>
        <p:nvSpPr>
          <p:cNvPr id="3" name="Content Placeholder 2">
            <a:extLst>
              <a:ext uri="{FF2B5EF4-FFF2-40B4-BE49-F238E27FC236}">
                <a16:creationId xmlns:a16="http://schemas.microsoft.com/office/drawing/2014/main" id="{3E3FAA44-CD7D-4DD3-8A74-43F330C3F9C7}"/>
              </a:ext>
            </a:extLst>
          </p:cNvPr>
          <p:cNvSpPr>
            <a:spLocks noGrp="1"/>
          </p:cNvSpPr>
          <p:nvPr>
            <p:ph idx="1"/>
          </p:nvPr>
        </p:nvSpPr>
        <p:spPr>
          <a:xfrm>
            <a:off x="876693" y="2638044"/>
            <a:ext cx="10303497" cy="3734476"/>
          </a:xfrm>
        </p:spPr>
        <p:txBody>
          <a:bodyPr>
            <a:normAutofit/>
          </a:bodyPr>
          <a:lstStyle/>
          <a:p>
            <a:pPr algn="just"/>
            <a:r>
              <a:rPr lang="en-US" dirty="0" err="1"/>
              <a:t>FreeSSHd</a:t>
            </a:r>
            <a:r>
              <a:rPr lang="en-US" dirty="0"/>
              <a:t> has not received an update in several years, like any outdated software. It is not recommended that it still be used. Instead there are alternatives like OpenSSH and </a:t>
            </a:r>
            <a:r>
              <a:rPr lang="en-US" dirty="0" err="1"/>
              <a:t>bitvise</a:t>
            </a:r>
            <a:r>
              <a:rPr lang="en-US" dirty="0"/>
              <a:t>. This vulnerability may still be impactful because </a:t>
            </a:r>
            <a:r>
              <a:rPr lang="en-US" dirty="0" err="1"/>
              <a:t>freeSSHd</a:t>
            </a:r>
            <a:r>
              <a:rPr lang="en-US" dirty="0"/>
              <a:t> is still distributed on their website and through the popular windows package manager chocolatey. On chocolatey alone, </a:t>
            </a:r>
            <a:r>
              <a:rPr lang="en-US" dirty="0" err="1"/>
              <a:t>freesshd</a:t>
            </a:r>
            <a:r>
              <a:rPr lang="en-US" dirty="0"/>
              <a:t> has 10,487 downloads in the last 3 years. Any of these servers that are currently running are vulnerable to this exploit unless they are configured to run as a service.</a:t>
            </a:r>
          </a:p>
          <a:p>
            <a:pPr algn="just"/>
            <a:r>
              <a:rPr lang="en-US" dirty="0"/>
              <a:t>Filter application-layer protocol messages for remote services to block any unauthorized activity.</a:t>
            </a:r>
          </a:p>
          <a:p>
            <a:pPr algn="just"/>
            <a:r>
              <a:rPr lang="en-US" dirty="0"/>
              <a:t>All remote services should require strong authentication before providing user access.</a:t>
            </a:r>
          </a:p>
          <a:p>
            <a:pPr algn="just"/>
            <a:r>
              <a:rPr lang="en-US" dirty="0"/>
              <a:t>Limit the accounts that may use remote services. Limit the permissions for accounts that are at higher risk of compromise; for example, configure SSH so users can only run specific programs.</a:t>
            </a:r>
          </a:p>
          <a:p>
            <a:pPr algn="just"/>
            <a:r>
              <a:rPr lang="en-US" dirty="0"/>
              <a:t>Enforce strong password requirements to prevent password brute force methods for lateral movement.</a:t>
            </a:r>
            <a:endParaRPr lang="en-IN" dirty="0"/>
          </a:p>
        </p:txBody>
      </p:sp>
    </p:spTree>
    <p:extLst>
      <p:ext uri="{BB962C8B-B14F-4D97-AF65-F5344CB8AC3E}">
        <p14:creationId xmlns:p14="http://schemas.microsoft.com/office/powerpoint/2010/main" val="993458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EF06-0870-0DC3-7B41-D135CB36D096}"/>
              </a:ext>
            </a:extLst>
          </p:cNvPr>
          <p:cNvSpPr>
            <a:spLocks noGrp="1"/>
          </p:cNvSpPr>
          <p:nvPr>
            <p:ph type="title"/>
          </p:nvPr>
        </p:nvSpPr>
        <p:spPr>
          <a:xfrm>
            <a:off x="2231136" y="563880"/>
            <a:ext cx="7729728" cy="1188720"/>
          </a:xfrm>
        </p:spPr>
        <p:txBody>
          <a:bodyPr/>
          <a:lstStyle/>
          <a:p>
            <a:r>
              <a:rPr lang="en-US" dirty="0"/>
              <a:t>SECURITY Mitigations</a:t>
            </a:r>
            <a:endParaRPr lang="en-IN" dirty="0"/>
          </a:p>
        </p:txBody>
      </p:sp>
      <p:sp>
        <p:nvSpPr>
          <p:cNvPr id="3" name="Content Placeholder 2">
            <a:extLst>
              <a:ext uri="{FF2B5EF4-FFF2-40B4-BE49-F238E27FC236}">
                <a16:creationId xmlns:a16="http://schemas.microsoft.com/office/drawing/2014/main" id="{51523445-A08F-C4E1-52C7-8B9CD7F151D8}"/>
              </a:ext>
            </a:extLst>
          </p:cNvPr>
          <p:cNvSpPr>
            <a:spLocks noGrp="1"/>
          </p:cNvSpPr>
          <p:nvPr>
            <p:ph idx="1"/>
          </p:nvPr>
        </p:nvSpPr>
        <p:spPr>
          <a:xfrm>
            <a:off x="1082040" y="2196445"/>
            <a:ext cx="10058400" cy="4223209"/>
          </a:xfrm>
        </p:spPr>
        <p:txBody>
          <a:bodyPr>
            <a:normAutofit/>
          </a:bodyPr>
          <a:lstStyle/>
          <a:p>
            <a:pPr algn="just"/>
            <a:r>
              <a:rPr lang="en-US" dirty="0"/>
              <a:t>By identifying sensitive systems and isolating them on their own network zone, businesses can control what type of access is allowed into these zones and restrict remote access attacks to only allow two-factor authentication.</a:t>
            </a:r>
          </a:p>
          <a:p>
            <a:pPr algn="just"/>
            <a:r>
              <a:rPr lang="en-US" dirty="0"/>
              <a:t>To make it more difficult for hackers to guess your username, don't use the username for the other non-sensitive systems or in any public forums. Instead of using common terms, use out of this world names or combination of characters, symbols, and numbers that don't fit the standard username will help prevent remote access attacks.</a:t>
            </a:r>
          </a:p>
          <a:p>
            <a:pPr algn="just"/>
            <a:r>
              <a:rPr lang="en-US" dirty="0"/>
              <a:t>Consider following the principle of separation of privilege. Require multiple conditions to be met before permitting access to a system resource.</a:t>
            </a:r>
          </a:p>
          <a:p>
            <a:pPr algn="just"/>
            <a:r>
              <a:rPr lang="en-US" dirty="0"/>
              <a:t>Follow the principle of least privilege when assigning access rights to entities in a software system.</a:t>
            </a:r>
            <a:endParaRPr lang="en-IN" dirty="0"/>
          </a:p>
        </p:txBody>
      </p:sp>
    </p:spTree>
    <p:extLst>
      <p:ext uri="{BB962C8B-B14F-4D97-AF65-F5344CB8AC3E}">
        <p14:creationId xmlns:p14="http://schemas.microsoft.com/office/powerpoint/2010/main" val="2793355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DE68-F31A-56E4-7131-CCE8D4598BE8}"/>
              </a:ext>
            </a:extLst>
          </p:cNvPr>
          <p:cNvSpPr>
            <a:spLocks noGrp="1"/>
          </p:cNvSpPr>
          <p:nvPr>
            <p:ph type="title"/>
          </p:nvPr>
        </p:nvSpPr>
        <p:spPr/>
        <p:txBody>
          <a:bodyPr>
            <a:normAutofit/>
          </a:bodyPr>
          <a:lstStyle/>
          <a:p>
            <a:r>
              <a:rPr lang="en-US" dirty="0"/>
              <a:t>VAPT ON WEB APPLICATION AND ITS DATABASE SYSTEM</a:t>
            </a:r>
            <a:endParaRPr lang="en-IN" dirty="0"/>
          </a:p>
        </p:txBody>
      </p:sp>
      <p:sp>
        <p:nvSpPr>
          <p:cNvPr id="3" name="Content Placeholder 2">
            <a:extLst>
              <a:ext uri="{FF2B5EF4-FFF2-40B4-BE49-F238E27FC236}">
                <a16:creationId xmlns:a16="http://schemas.microsoft.com/office/drawing/2014/main" id="{91382D72-BC73-20EF-84EF-1079EE464BBE}"/>
              </a:ext>
            </a:extLst>
          </p:cNvPr>
          <p:cNvSpPr>
            <a:spLocks noGrp="1"/>
          </p:cNvSpPr>
          <p:nvPr>
            <p:ph idx="1"/>
          </p:nvPr>
        </p:nvSpPr>
        <p:spPr/>
        <p:txBody>
          <a:bodyPr>
            <a:normAutofit/>
          </a:bodyPr>
          <a:lstStyle/>
          <a:p>
            <a:pPr algn="just"/>
            <a:r>
              <a:rPr lang="en-US" sz="2000" b="0" i="0" dirty="0">
                <a:solidFill>
                  <a:srgbClr val="202124"/>
                </a:solidFill>
                <a:effectLst/>
              </a:rPr>
              <a:t>Web Application VAPT is essentially </a:t>
            </a:r>
            <a:r>
              <a:rPr lang="en-US" sz="2000" i="0" dirty="0">
                <a:solidFill>
                  <a:srgbClr val="202124"/>
                </a:solidFill>
                <a:effectLst/>
              </a:rPr>
              <a:t>security testing methods that address the flaws that may have been overseen during the development of the web application.</a:t>
            </a:r>
            <a:r>
              <a:rPr lang="en-US" sz="2000" b="0" i="0" dirty="0">
                <a:solidFill>
                  <a:srgbClr val="202124"/>
                </a:solidFill>
                <a:effectLst/>
              </a:rPr>
              <a:t> Web Application Security Testing helps assess, identify and address the security flaws in web applications and APIs.</a:t>
            </a:r>
          </a:p>
          <a:p>
            <a:pPr algn="just"/>
            <a:r>
              <a:rPr lang="en-US" sz="2000" dirty="0">
                <a:solidFill>
                  <a:srgbClr val="202124"/>
                </a:solidFill>
              </a:rPr>
              <a:t>VAPT helps in evaluating the existing security of the web application by rigorously pushing the defenses of the application and checking at which point it will potentially break.</a:t>
            </a:r>
            <a:endParaRPr lang="en-IN" sz="2000" dirty="0"/>
          </a:p>
        </p:txBody>
      </p:sp>
    </p:spTree>
    <p:extLst>
      <p:ext uri="{BB962C8B-B14F-4D97-AF65-F5344CB8AC3E}">
        <p14:creationId xmlns:p14="http://schemas.microsoft.com/office/powerpoint/2010/main" val="444393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A500E-FDD2-3ABE-5DDE-957C6BAE3324}"/>
              </a:ext>
            </a:extLst>
          </p:cNvPr>
          <p:cNvSpPr>
            <a:spLocks noGrp="1"/>
          </p:cNvSpPr>
          <p:nvPr>
            <p:ph idx="1"/>
          </p:nvPr>
        </p:nvSpPr>
        <p:spPr>
          <a:xfrm>
            <a:off x="848360" y="838200"/>
            <a:ext cx="10495279" cy="5181600"/>
          </a:xfrm>
        </p:spPr>
        <p:txBody>
          <a:bodyPr/>
          <a:lstStyle/>
          <a:p>
            <a:pPr marL="0" indent="0" algn="l">
              <a:buNone/>
            </a:pPr>
            <a:r>
              <a:rPr lang="en-IN" sz="2800" b="1" i="0" dirty="0">
                <a:solidFill>
                  <a:schemeClr val="tx1"/>
                </a:solidFill>
                <a:effectLst/>
                <a:latin typeface="+mj-lt"/>
              </a:rPr>
              <a:t>Top Most Dangerous Web Application Vulnerabilities</a:t>
            </a:r>
            <a:endParaRPr lang="en-IN" sz="2800" b="0" i="0" dirty="0">
              <a:solidFill>
                <a:schemeClr val="tx1"/>
              </a:solidFill>
              <a:effectLst/>
              <a:latin typeface="+mj-lt"/>
            </a:endParaRPr>
          </a:p>
          <a:p>
            <a:pPr>
              <a:buFont typeface="Wingdings" panose="05000000000000000000" pitchFamily="2" charset="2"/>
              <a:buChar char="Ø"/>
            </a:pPr>
            <a:r>
              <a:rPr lang="en-IN" b="0" i="0" dirty="0">
                <a:solidFill>
                  <a:srgbClr val="202124"/>
                </a:solidFill>
                <a:effectLst/>
                <a:latin typeface="arial" panose="020B0604020202020204" pitchFamily="34" charset="0"/>
              </a:rPr>
              <a:t>Cross-Site Scripting (XSS) </a:t>
            </a:r>
          </a:p>
          <a:p>
            <a:pPr>
              <a:buFont typeface="Wingdings" panose="05000000000000000000" pitchFamily="2" charset="2"/>
              <a:buChar char="Ø"/>
            </a:pPr>
            <a:r>
              <a:rPr lang="en-IN" b="0" i="0" dirty="0">
                <a:solidFill>
                  <a:srgbClr val="202124"/>
                </a:solidFill>
                <a:effectLst/>
                <a:latin typeface="arial" panose="020B0604020202020204" pitchFamily="34" charset="0"/>
              </a:rPr>
              <a:t>Cross Site Request Forgery (CSRF)</a:t>
            </a:r>
          </a:p>
          <a:p>
            <a:pPr algn="l">
              <a:buFont typeface="Wingdings" panose="05000000000000000000" pitchFamily="2" charset="2"/>
              <a:buChar char="Ø"/>
            </a:pPr>
            <a:r>
              <a:rPr lang="en-IN" b="0" i="0" dirty="0">
                <a:solidFill>
                  <a:srgbClr val="202124"/>
                </a:solidFill>
                <a:effectLst/>
                <a:latin typeface="arial" panose="020B0604020202020204" pitchFamily="34" charset="0"/>
              </a:rPr>
              <a:t>SQL Injection</a:t>
            </a:r>
            <a:endParaRPr lang="en-IN" dirty="0">
              <a:solidFill>
                <a:srgbClr val="202124"/>
              </a:solidFill>
              <a:latin typeface="arial" panose="020B0604020202020204" pitchFamily="34" charset="0"/>
            </a:endParaRPr>
          </a:p>
          <a:p>
            <a:endParaRPr lang="en-IN" dirty="0"/>
          </a:p>
        </p:txBody>
      </p:sp>
    </p:spTree>
    <p:extLst>
      <p:ext uri="{BB962C8B-B14F-4D97-AF65-F5344CB8AC3E}">
        <p14:creationId xmlns:p14="http://schemas.microsoft.com/office/powerpoint/2010/main" val="3587053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C224-0A4B-42C3-AA1B-5B5A36266B20}"/>
              </a:ext>
            </a:extLst>
          </p:cNvPr>
          <p:cNvSpPr>
            <a:spLocks noGrp="1"/>
          </p:cNvSpPr>
          <p:nvPr>
            <p:ph type="title"/>
          </p:nvPr>
        </p:nvSpPr>
        <p:spPr>
          <a:xfrm>
            <a:off x="2231136" y="593217"/>
            <a:ext cx="7729728" cy="1188720"/>
          </a:xfrm>
        </p:spPr>
        <p:txBody>
          <a:bodyPr/>
          <a:lstStyle/>
          <a:p>
            <a:r>
              <a:rPr lang="en-IN" dirty="0"/>
              <a:t>Cross site Scripting</a:t>
            </a:r>
          </a:p>
        </p:txBody>
      </p:sp>
      <p:sp>
        <p:nvSpPr>
          <p:cNvPr id="3" name="Content Placeholder 2">
            <a:extLst>
              <a:ext uri="{FF2B5EF4-FFF2-40B4-BE49-F238E27FC236}">
                <a16:creationId xmlns:a16="http://schemas.microsoft.com/office/drawing/2014/main" id="{7D64B937-990B-48DD-B9EA-95AAFD72CFC2}"/>
              </a:ext>
            </a:extLst>
          </p:cNvPr>
          <p:cNvSpPr>
            <a:spLocks noGrp="1"/>
          </p:cNvSpPr>
          <p:nvPr>
            <p:ph idx="1"/>
          </p:nvPr>
        </p:nvSpPr>
        <p:spPr>
          <a:xfrm>
            <a:off x="2231136" y="2399919"/>
            <a:ext cx="7729728" cy="3101983"/>
          </a:xfrm>
        </p:spPr>
        <p:txBody>
          <a:bodyPr/>
          <a:lstStyle/>
          <a:p>
            <a:pPr algn="just"/>
            <a:r>
              <a:rPr lang="en-US" dirty="0"/>
              <a:t>Cross-site scripting (also known as XSS) is a web security vulnerability that allows an attacker to compromise the interactions that users have with a vulnerable application. It allows an attacker to circumvent the same origin policy, which is designed to segregate different websites from each other.</a:t>
            </a:r>
            <a:endParaRPr lang="en-IN" dirty="0"/>
          </a:p>
        </p:txBody>
      </p:sp>
    </p:spTree>
    <p:extLst>
      <p:ext uri="{BB962C8B-B14F-4D97-AF65-F5344CB8AC3E}">
        <p14:creationId xmlns:p14="http://schemas.microsoft.com/office/powerpoint/2010/main" val="2760748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F47156-3EFA-4563-9C5C-39802DE1D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898"/>
            <a:ext cx="6019800" cy="4676628"/>
          </a:xfrm>
          <a:prstGeom prst="rect">
            <a:avLst/>
          </a:prstGeom>
          <a:ln>
            <a:solidFill>
              <a:schemeClr val="accent1"/>
            </a:solidFill>
          </a:ln>
        </p:spPr>
      </p:pic>
      <p:pic>
        <p:nvPicPr>
          <p:cNvPr id="7" name="Picture 6">
            <a:extLst>
              <a:ext uri="{FF2B5EF4-FFF2-40B4-BE49-F238E27FC236}">
                <a16:creationId xmlns:a16="http://schemas.microsoft.com/office/drawing/2014/main" id="{6DD9AFD2-0899-4B39-B95C-E83FAAAC4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180898"/>
            <a:ext cx="6172200" cy="4676628"/>
          </a:xfrm>
          <a:prstGeom prst="rect">
            <a:avLst/>
          </a:prstGeom>
          <a:ln>
            <a:solidFill>
              <a:schemeClr val="accent1"/>
            </a:solidFill>
          </a:ln>
        </p:spPr>
      </p:pic>
    </p:spTree>
    <p:extLst>
      <p:ext uri="{BB962C8B-B14F-4D97-AF65-F5344CB8AC3E}">
        <p14:creationId xmlns:p14="http://schemas.microsoft.com/office/powerpoint/2010/main" val="1288525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15E0-E9B7-4CEE-A63C-AFD546607F8E}"/>
              </a:ext>
            </a:extLst>
          </p:cNvPr>
          <p:cNvSpPr>
            <a:spLocks noGrp="1"/>
          </p:cNvSpPr>
          <p:nvPr>
            <p:ph type="title"/>
          </p:nvPr>
        </p:nvSpPr>
        <p:spPr/>
        <p:txBody>
          <a:bodyPr/>
          <a:lstStyle/>
          <a:p>
            <a:r>
              <a:rPr lang="en-IN" dirty="0"/>
              <a:t>Security Impact</a:t>
            </a:r>
          </a:p>
        </p:txBody>
      </p:sp>
      <p:sp>
        <p:nvSpPr>
          <p:cNvPr id="3" name="Content Placeholder 2">
            <a:extLst>
              <a:ext uri="{FF2B5EF4-FFF2-40B4-BE49-F238E27FC236}">
                <a16:creationId xmlns:a16="http://schemas.microsoft.com/office/drawing/2014/main" id="{0F818325-3C21-4ACD-A822-612CACD9105E}"/>
              </a:ext>
            </a:extLst>
          </p:cNvPr>
          <p:cNvSpPr>
            <a:spLocks noGrp="1"/>
          </p:cNvSpPr>
          <p:nvPr>
            <p:ph idx="1"/>
          </p:nvPr>
        </p:nvSpPr>
        <p:spPr/>
        <p:txBody>
          <a:bodyPr/>
          <a:lstStyle/>
          <a:p>
            <a:pPr algn="just"/>
            <a:r>
              <a:rPr lang="en-US" dirty="0"/>
              <a:t>Cross-site scripting vulnerabilities normally allow an attacker to masquerade as a victim user, to carry out any actions that the user is able to perform, and to access any of the user's data. If the victim user has privileged access within the application, then the attacker might be able to gain full control over all of the application's functionality and data.</a:t>
            </a:r>
          </a:p>
          <a:p>
            <a:pPr algn="just"/>
            <a:endParaRPr lang="en-IN" dirty="0"/>
          </a:p>
        </p:txBody>
      </p:sp>
    </p:spTree>
    <p:extLst>
      <p:ext uri="{BB962C8B-B14F-4D97-AF65-F5344CB8AC3E}">
        <p14:creationId xmlns:p14="http://schemas.microsoft.com/office/powerpoint/2010/main" val="1131944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F6B77-DC56-40EE-B920-91143290424E}"/>
              </a:ext>
            </a:extLst>
          </p:cNvPr>
          <p:cNvSpPr>
            <a:spLocks noGrp="1"/>
          </p:cNvSpPr>
          <p:nvPr>
            <p:ph type="title"/>
          </p:nvPr>
        </p:nvSpPr>
        <p:spPr>
          <a:xfrm>
            <a:off x="2231136" y="523613"/>
            <a:ext cx="7729728" cy="1188720"/>
          </a:xfrm>
        </p:spPr>
        <p:txBody>
          <a:bodyPr/>
          <a:lstStyle/>
          <a:p>
            <a:r>
              <a:rPr lang="en-IN" dirty="0"/>
              <a:t>Security Mitigations</a:t>
            </a:r>
          </a:p>
        </p:txBody>
      </p:sp>
      <p:sp>
        <p:nvSpPr>
          <p:cNvPr id="3" name="Content Placeholder 2">
            <a:extLst>
              <a:ext uri="{FF2B5EF4-FFF2-40B4-BE49-F238E27FC236}">
                <a16:creationId xmlns:a16="http://schemas.microsoft.com/office/drawing/2014/main" id="{C95487BA-D9CD-4753-9BCA-87A1974A0A73}"/>
              </a:ext>
            </a:extLst>
          </p:cNvPr>
          <p:cNvSpPr>
            <a:spLocks noGrp="1"/>
          </p:cNvSpPr>
          <p:nvPr>
            <p:ph idx="1"/>
          </p:nvPr>
        </p:nvSpPr>
        <p:spPr>
          <a:xfrm>
            <a:off x="1051560" y="2058924"/>
            <a:ext cx="10088880" cy="4275463"/>
          </a:xfrm>
        </p:spPr>
        <p:txBody>
          <a:bodyPr>
            <a:normAutofit/>
          </a:bodyPr>
          <a:lstStyle/>
          <a:p>
            <a:pPr algn="just"/>
            <a:r>
              <a:rPr lang="en-US" dirty="0"/>
              <a:t>At the point where user input is received, filter as strictly as possible based on what is expected or valid input.</a:t>
            </a:r>
          </a:p>
          <a:p>
            <a:pPr algn="just"/>
            <a:r>
              <a:rPr lang="en-US" dirty="0"/>
              <a:t>Use an application firewall that can detect attacks against this weakness. It can be beneficial in cases in which the code cannot be fixed (because it is controlled by a third party), as an emergency prevention measure while more comprehensive software assurance measures are applied, or to provide defense in depth.</a:t>
            </a:r>
          </a:p>
          <a:p>
            <a:pPr algn="just"/>
            <a:r>
              <a:rPr lang="en-US" dirty="0"/>
              <a:t>To prevent XSS in HTTP responses that aren't intended to contain any HTML or JavaScript, you can use the Content-Type and X-Content-Type-Options headers to ensure that browsers interpret the responses in the way you intend.</a:t>
            </a:r>
            <a:endParaRPr lang="en-IN" dirty="0"/>
          </a:p>
        </p:txBody>
      </p:sp>
    </p:spTree>
    <p:extLst>
      <p:ext uri="{BB962C8B-B14F-4D97-AF65-F5344CB8AC3E}">
        <p14:creationId xmlns:p14="http://schemas.microsoft.com/office/powerpoint/2010/main" val="527284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E051-8BE8-455F-885D-FF1EC6F5A797}"/>
              </a:ext>
            </a:extLst>
          </p:cNvPr>
          <p:cNvSpPr>
            <a:spLocks noGrp="1"/>
          </p:cNvSpPr>
          <p:nvPr>
            <p:ph type="title"/>
          </p:nvPr>
        </p:nvSpPr>
        <p:spPr/>
        <p:txBody>
          <a:bodyPr/>
          <a:lstStyle/>
          <a:p>
            <a:r>
              <a:rPr lang="en-IN" dirty="0"/>
              <a:t>Cross Site Request Forgery</a:t>
            </a:r>
          </a:p>
        </p:txBody>
      </p:sp>
      <p:sp>
        <p:nvSpPr>
          <p:cNvPr id="3" name="Content Placeholder 2">
            <a:extLst>
              <a:ext uri="{FF2B5EF4-FFF2-40B4-BE49-F238E27FC236}">
                <a16:creationId xmlns:a16="http://schemas.microsoft.com/office/drawing/2014/main" id="{E4DBA151-233A-4E44-9B08-EDC893625861}"/>
              </a:ext>
            </a:extLst>
          </p:cNvPr>
          <p:cNvSpPr>
            <a:spLocks noGrp="1"/>
          </p:cNvSpPr>
          <p:nvPr>
            <p:ph idx="1"/>
          </p:nvPr>
        </p:nvSpPr>
        <p:spPr/>
        <p:txBody>
          <a:bodyPr/>
          <a:lstStyle/>
          <a:p>
            <a:r>
              <a:rPr lang="en-US" dirty="0"/>
              <a:t>Cross-Site Request Forgery (CSRF) is an attack that forces an end user to execute unwanted actions on a web application in which they’re currently authenticated. With a little help of social engineering (such as sending a link via email or chat), an attacker may trick the users of a web application into executing actions of the attacker’s choosing.</a:t>
            </a:r>
            <a:endParaRPr lang="en-IN" dirty="0"/>
          </a:p>
        </p:txBody>
      </p:sp>
    </p:spTree>
    <p:extLst>
      <p:ext uri="{BB962C8B-B14F-4D97-AF65-F5344CB8AC3E}">
        <p14:creationId xmlns:p14="http://schemas.microsoft.com/office/powerpoint/2010/main" val="915225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6D4D-C379-4038-BE6E-233F686210CC}"/>
              </a:ext>
            </a:extLst>
          </p:cNvPr>
          <p:cNvSpPr>
            <a:spLocks noGrp="1"/>
          </p:cNvSpPr>
          <p:nvPr>
            <p:ph type="title"/>
          </p:nvPr>
        </p:nvSpPr>
        <p:spPr>
          <a:xfrm>
            <a:off x="1935700" y="342523"/>
            <a:ext cx="8320600" cy="1188720"/>
          </a:xfrm>
        </p:spPr>
        <p:txBody>
          <a:bodyPr>
            <a:normAutofit/>
          </a:bodyPr>
          <a:lstStyle/>
          <a:p>
            <a:r>
              <a:rPr lang="en-IN" sz="2400" dirty="0"/>
              <a:t>Cross Site Request Forgery using </a:t>
            </a:r>
            <a:r>
              <a:rPr lang="en-IN" sz="2400" dirty="0" err="1"/>
              <a:t>burpsuit</a:t>
            </a:r>
            <a:endParaRPr lang="en-IN" sz="2400" dirty="0"/>
          </a:p>
        </p:txBody>
      </p:sp>
      <p:pic>
        <p:nvPicPr>
          <p:cNvPr id="4" name="Content Placeholder 3">
            <a:extLst>
              <a:ext uri="{FF2B5EF4-FFF2-40B4-BE49-F238E27FC236}">
                <a16:creationId xmlns:a16="http://schemas.microsoft.com/office/drawing/2014/main" id="{C7E7AB13-48C5-405F-BE6F-9DCBEECC6DE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438" y="2242499"/>
            <a:ext cx="5981562" cy="4615501"/>
          </a:xfrm>
          <a:prstGeom prst="rect">
            <a:avLst/>
          </a:prstGeom>
          <a:noFill/>
          <a:ln>
            <a:noFill/>
          </a:ln>
        </p:spPr>
      </p:pic>
      <p:pic>
        <p:nvPicPr>
          <p:cNvPr id="5" name="Picture 4">
            <a:extLst>
              <a:ext uri="{FF2B5EF4-FFF2-40B4-BE49-F238E27FC236}">
                <a16:creationId xmlns:a16="http://schemas.microsoft.com/office/drawing/2014/main" id="{A63E91CE-9845-49E1-9D77-0294A9413BD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177" y="2242499"/>
            <a:ext cx="5403385" cy="4615500"/>
          </a:xfrm>
          <a:prstGeom prst="rect">
            <a:avLst/>
          </a:prstGeom>
          <a:noFill/>
          <a:ln>
            <a:noFill/>
          </a:ln>
        </p:spPr>
      </p:pic>
    </p:spTree>
    <p:extLst>
      <p:ext uri="{BB962C8B-B14F-4D97-AF65-F5344CB8AC3E}">
        <p14:creationId xmlns:p14="http://schemas.microsoft.com/office/powerpoint/2010/main" val="219917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07E89-BFC3-4A6B-AD76-6124E0584E15}"/>
              </a:ext>
            </a:extLst>
          </p:cNvPr>
          <p:cNvSpPr>
            <a:spLocks noGrp="1"/>
          </p:cNvSpPr>
          <p:nvPr>
            <p:ph type="title"/>
          </p:nvPr>
        </p:nvSpPr>
        <p:spPr>
          <a:xfrm>
            <a:off x="2231136" y="285962"/>
            <a:ext cx="7729728" cy="1188720"/>
          </a:xfrm>
        </p:spPr>
        <p:txBody>
          <a:bodyPr/>
          <a:lstStyle/>
          <a:p>
            <a:r>
              <a:rPr lang="en-IN" dirty="0"/>
              <a:t>Project Scope</a:t>
            </a:r>
          </a:p>
        </p:txBody>
      </p:sp>
      <p:sp>
        <p:nvSpPr>
          <p:cNvPr id="3" name="Content Placeholder 2">
            <a:extLst>
              <a:ext uri="{FF2B5EF4-FFF2-40B4-BE49-F238E27FC236}">
                <a16:creationId xmlns:a16="http://schemas.microsoft.com/office/drawing/2014/main" id="{2ADCB7B6-11EF-49F3-BEF1-ACFD6AD6AE87}"/>
              </a:ext>
            </a:extLst>
          </p:cNvPr>
          <p:cNvSpPr>
            <a:spLocks noGrp="1"/>
          </p:cNvSpPr>
          <p:nvPr>
            <p:ph idx="1"/>
          </p:nvPr>
        </p:nvSpPr>
        <p:spPr>
          <a:xfrm>
            <a:off x="2231136" y="1685936"/>
            <a:ext cx="7729728" cy="3101983"/>
          </a:xfrm>
        </p:spPr>
        <p:txBody>
          <a:bodyPr/>
          <a:lstStyle/>
          <a:p>
            <a:r>
              <a:rPr lang="en-IN" dirty="0"/>
              <a:t>VAPT on Zero Bank’s Network</a:t>
            </a:r>
          </a:p>
          <a:p>
            <a:r>
              <a:rPr lang="en-IN" dirty="0"/>
              <a:t>VAPT on </a:t>
            </a:r>
            <a:r>
              <a:rPr lang="en-IN" dirty="0" err="1"/>
              <a:t>Mutillidae</a:t>
            </a:r>
            <a:r>
              <a:rPr lang="en-IN" dirty="0"/>
              <a:t> Web Application</a:t>
            </a:r>
          </a:p>
          <a:p>
            <a:r>
              <a:rPr lang="en-IN" dirty="0"/>
              <a:t>VAPT on </a:t>
            </a:r>
            <a:r>
              <a:rPr lang="en-IN" dirty="0" err="1"/>
              <a:t>Mutillidae</a:t>
            </a:r>
            <a:r>
              <a:rPr lang="en-IN" dirty="0"/>
              <a:t> Database System</a:t>
            </a:r>
          </a:p>
          <a:p>
            <a:endParaRPr lang="en-IN" dirty="0"/>
          </a:p>
        </p:txBody>
      </p:sp>
      <p:sp>
        <p:nvSpPr>
          <p:cNvPr id="10" name="TextBox 9">
            <a:extLst>
              <a:ext uri="{FF2B5EF4-FFF2-40B4-BE49-F238E27FC236}">
                <a16:creationId xmlns:a16="http://schemas.microsoft.com/office/drawing/2014/main" id="{0F28E7A0-F5F6-4F78-80DC-B36433C05624}"/>
              </a:ext>
            </a:extLst>
          </p:cNvPr>
          <p:cNvSpPr txBox="1"/>
          <p:nvPr/>
        </p:nvSpPr>
        <p:spPr>
          <a:xfrm>
            <a:off x="1791093" y="3016577"/>
            <a:ext cx="3412503" cy="923330"/>
          </a:xfrm>
          <a:prstGeom prst="rect">
            <a:avLst/>
          </a:prstGeom>
          <a:noFill/>
        </p:spPr>
        <p:txBody>
          <a:bodyPr wrap="square" rtlCol="0">
            <a:spAutoFit/>
          </a:bodyPr>
          <a:lstStyle/>
          <a:p>
            <a:r>
              <a:rPr lang="en-IN" dirty="0"/>
              <a:t>Network Information – </a:t>
            </a:r>
          </a:p>
          <a:p>
            <a:endParaRPr lang="en-IN" dirty="0"/>
          </a:p>
          <a:p>
            <a:endParaRPr lang="en-IN" dirty="0"/>
          </a:p>
        </p:txBody>
      </p:sp>
      <p:graphicFrame>
        <p:nvGraphicFramePr>
          <p:cNvPr id="11" name="Table 10">
            <a:extLst>
              <a:ext uri="{FF2B5EF4-FFF2-40B4-BE49-F238E27FC236}">
                <a16:creationId xmlns:a16="http://schemas.microsoft.com/office/drawing/2014/main" id="{866030E5-5104-4ADD-863E-307F6CB0FD8D}"/>
              </a:ext>
            </a:extLst>
          </p:cNvPr>
          <p:cNvGraphicFramePr>
            <a:graphicFrameLocks noGrp="1"/>
          </p:cNvGraphicFramePr>
          <p:nvPr>
            <p:extLst>
              <p:ext uri="{D42A27DB-BD31-4B8C-83A1-F6EECF244321}">
                <p14:modId xmlns:p14="http://schemas.microsoft.com/office/powerpoint/2010/main" val="2605326982"/>
              </p:ext>
            </p:extLst>
          </p:nvPr>
        </p:nvGraphicFramePr>
        <p:xfrm>
          <a:off x="1894444" y="3554128"/>
          <a:ext cx="6806496" cy="1760220"/>
        </p:xfrm>
        <a:graphic>
          <a:graphicData uri="http://schemas.openxmlformats.org/drawingml/2006/table">
            <a:tbl>
              <a:tblPr firstRow="1">
                <a:tableStyleId>{5C22544A-7EE6-4342-B048-85BDC9FD1C3A}</a:tableStyleId>
              </a:tblPr>
              <a:tblGrid>
                <a:gridCol w="2176573">
                  <a:extLst>
                    <a:ext uri="{9D8B030D-6E8A-4147-A177-3AD203B41FA5}">
                      <a16:colId xmlns:a16="http://schemas.microsoft.com/office/drawing/2014/main" val="1966081814"/>
                    </a:ext>
                  </a:extLst>
                </a:gridCol>
                <a:gridCol w="2191464">
                  <a:extLst>
                    <a:ext uri="{9D8B030D-6E8A-4147-A177-3AD203B41FA5}">
                      <a16:colId xmlns:a16="http://schemas.microsoft.com/office/drawing/2014/main" val="2712292725"/>
                    </a:ext>
                  </a:extLst>
                </a:gridCol>
                <a:gridCol w="2438459">
                  <a:extLst>
                    <a:ext uri="{9D8B030D-6E8A-4147-A177-3AD203B41FA5}">
                      <a16:colId xmlns:a16="http://schemas.microsoft.com/office/drawing/2014/main" val="2950739"/>
                    </a:ext>
                  </a:extLst>
                </a:gridCol>
              </a:tblGrid>
              <a:tr h="182245">
                <a:tc>
                  <a:txBody>
                    <a:bodyPr/>
                    <a:lstStyle/>
                    <a:p>
                      <a:pPr algn="l">
                        <a:lnSpc>
                          <a:spcPct val="150000"/>
                        </a:lnSpc>
                      </a:pPr>
                      <a:r>
                        <a:rPr lang="en-IN" sz="1100" dirty="0">
                          <a:effectLst/>
                        </a:rPr>
                        <a:t>IP</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gn="l">
                        <a:lnSpc>
                          <a:spcPct val="150000"/>
                        </a:lnSpc>
                      </a:pPr>
                      <a:r>
                        <a:rPr lang="en-IN" sz="1100">
                          <a:effectLst/>
                        </a:rPr>
                        <a:t>Role</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gn="l">
                        <a:lnSpc>
                          <a:spcPct val="150000"/>
                        </a:lnSpc>
                      </a:pPr>
                      <a:r>
                        <a:rPr lang="en-IN" sz="1100">
                          <a:effectLst/>
                        </a:rPr>
                        <a:t>OS</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249592371"/>
                  </a:ext>
                </a:extLst>
              </a:tr>
              <a:tr h="193040">
                <a:tc>
                  <a:txBody>
                    <a:bodyPr/>
                    <a:lstStyle/>
                    <a:p>
                      <a:pPr algn="l">
                        <a:lnSpc>
                          <a:spcPct val="150000"/>
                        </a:lnSpc>
                      </a:pPr>
                      <a:r>
                        <a:rPr lang="en-IN" sz="1100">
                          <a:effectLst/>
                        </a:rPr>
                        <a:t>192.168.137.10</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gn="l">
                        <a:lnSpc>
                          <a:spcPct val="150000"/>
                        </a:lnSpc>
                      </a:pPr>
                      <a:r>
                        <a:rPr lang="en-IN" sz="1100">
                          <a:effectLst/>
                        </a:rPr>
                        <a:t>Pentester’s Machine</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gn="l">
                        <a:lnSpc>
                          <a:spcPct val="150000"/>
                        </a:lnSpc>
                      </a:pPr>
                      <a:r>
                        <a:rPr lang="en-IN" sz="1100">
                          <a:effectLst/>
                        </a:rPr>
                        <a:t>Kali Linux</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730832171"/>
                  </a:ext>
                </a:extLst>
              </a:tr>
              <a:tr h="365760">
                <a:tc>
                  <a:txBody>
                    <a:bodyPr/>
                    <a:lstStyle/>
                    <a:p>
                      <a:pPr algn="l">
                        <a:lnSpc>
                          <a:spcPct val="150000"/>
                        </a:lnSpc>
                      </a:pPr>
                      <a:r>
                        <a:rPr lang="en-IN" sz="1100">
                          <a:effectLst/>
                        </a:rPr>
                        <a:t>192.168.50.58</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gn="l">
                        <a:lnSpc>
                          <a:spcPct val="150000"/>
                        </a:lnSpc>
                      </a:pPr>
                      <a:r>
                        <a:rPr lang="en-IN" sz="1100">
                          <a:effectLst/>
                        </a:rPr>
                        <a:t>Centralized Directory</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gn="l">
                        <a:lnSpc>
                          <a:spcPct val="150000"/>
                        </a:lnSpc>
                      </a:pPr>
                      <a:r>
                        <a:rPr lang="en-IN" sz="1100">
                          <a:effectLst/>
                        </a:rPr>
                        <a:t>Windows Server 2019 (domain.local)</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965064648"/>
                  </a:ext>
                </a:extLst>
              </a:tr>
              <a:tr h="193040">
                <a:tc>
                  <a:txBody>
                    <a:bodyPr/>
                    <a:lstStyle/>
                    <a:p>
                      <a:pPr algn="l">
                        <a:lnSpc>
                          <a:spcPct val="150000"/>
                        </a:lnSpc>
                      </a:pPr>
                      <a:r>
                        <a:rPr lang="en-IN" sz="1100">
                          <a:effectLst/>
                        </a:rPr>
                        <a:t>192.168.137.68</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gn="l">
                        <a:lnSpc>
                          <a:spcPct val="150000"/>
                        </a:lnSpc>
                      </a:pPr>
                      <a:r>
                        <a:rPr lang="en-IN" sz="1100">
                          <a:effectLst/>
                        </a:rPr>
                        <a:t>Log Server</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gn="l">
                        <a:lnSpc>
                          <a:spcPct val="150000"/>
                        </a:lnSpc>
                      </a:pPr>
                      <a:r>
                        <a:rPr lang="en-IN" sz="1100">
                          <a:effectLst/>
                        </a:rPr>
                        <a:t>Ubuntu</a:t>
                      </a:r>
                      <a:endParaRPr lang="en-IN"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441332282"/>
                  </a:ext>
                </a:extLst>
              </a:tr>
              <a:tr h="182245">
                <a:tc>
                  <a:txBody>
                    <a:bodyPr/>
                    <a:lstStyle/>
                    <a:p>
                      <a:pPr algn="l">
                        <a:lnSpc>
                          <a:spcPct val="150000"/>
                        </a:lnSpc>
                      </a:pPr>
                      <a:r>
                        <a:rPr lang="en-IN" sz="1100">
                          <a:effectLst/>
                        </a:rPr>
                        <a:t>192.168.137.60</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gn="l">
                        <a:lnSpc>
                          <a:spcPct val="150000"/>
                        </a:lnSpc>
                      </a:pPr>
                      <a:r>
                        <a:rPr lang="en-IN" sz="1100">
                          <a:effectLst/>
                        </a:rPr>
                        <a:t>Windows Client</a:t>
                      </a:r>
                      <a:endParaRPr lang="en-IN" sz="1100">
                        <a:effectLst/>
                        <a:latin typeface="Arial" panose="020B0604020202020204" pitchFamily="34" charset="0"/>
                        <a:ea typeface="Arial" panose="020B0604020202020204" pitchFamily="34" charset="0"/>
                      </a:endParaRPr>
                    </a:p>
                  </a:txBody>
                  <a:tcPr marL="63500" marR="63500" marT="63500" marB="63500"/>
                </a:tc>
                <a:tc>
                  <a:txBody>
                    <a:bodyPr/>
                    <a:lstStyle/>
                    <a:p>
                      <a:pPr algn="l">
                        <a:lnSpc>
                          <a:spcPct val="150000"/>
                        </a:lnSpc>
                      </a:pPr>
                      <a:r>
                        <a:rPr lang="en-IN" sz="1100" dirty="0">
                          <a:effectLst/>
                        </a:rPr>
                        <a:t>Windows-7</a:t>
                      </a:r>
                      <a:endParaRPr lang="en-IN"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357173761"/>
                  </a:ext>
                </a:extLst>
              </a:tr>
            </a:tbl>
          </a:graphicData>
        </a:graphic>
      </p:graphicFrame>
    </p:spTree>
    <p:extLst>
      <p:ext uri="{BB962C8B-B14F-4D97-AF65-F5344CB8AC3E}">
        <p14:creationId xmlns:p14="http://schemas.microsoft.com/office/powerpoint/2010/main" val="168608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C0429C-8080-4FAA-A674-854612526E8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1384" y="1258036"/>
            <a:ext cx="5904616" cy="4746839"/>
          </a:xfrm>
          <a:prstGeom prst="rect">
            <a:avLst/>
          </a:prstGeom>
          <a:noFill/>
          <a:ln>
            <a:noFill/>
          </a:ln>
        </p:spPr>
      </p:pic>
      <p:pic>
        <p:nvPicPr>
          <p:cNvPr id="3" name="Picture 2">
            <a:extLst>
              <a:ext uri="{FF2B5EF4-FFF2-40B4-BE49-F238E27FC236}">
                <a16:creationId xmlns:a16="http://schemas.microsoft.com/office/drawing/2014/main" id="{E483E2CF-C789-40D9-8FD1-EC7364AE24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59398" y="1258035"/>
            <a:ext cx="5709795" cy="4746839"/>
          </a:xfrm>
          <a:prstGeom prst="rect">
            <a:avLst/>
          </a:prstGeom>
          <a:noFill/>
          <a:ln>
            <a:noFill/>
          </a:ln>
        </p:spPr>
      </p:pic>
    </p:spTree>
    <p:extLst>
      <p:ext uri="{BB962C8B-B14F-4D97-AF65-F5344CB8AC3E}">
        <p14:creationId xmlns:p14="http://schemas.microsoft.com/office/powerpoint/2010/main" val="3400600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EA07-5FAA-4872-AD43-697C597FDF8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4398" y="1176778"/>
            <a:ext cx="5981601" cy="4733827"/>
          </a:xfrm>
          <a:prstGeom prst="rect">
            <a:avLst/>
          </a:prstGeom>
          <a:noFill/>
          <a:ln>
            <a:noFill/>
          </a:ln>
        </p:spPr>
      </p:pic>
      <p:pic>
        <p:nvPicPr>
          <p:cNvPr id="3" name="Picture 2">
            <a:extLst>
              <a:ext uri="{FF2B5EF4-FFF2-40B4-BE49-F238E27FC236}">
                <a16:creationId xmlns:a16="http://schemas.microsoft.com/office/drawing/2014/main" id="{67738AB7-35AB-491E-A15E-8B6124B5E30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68826" y="1176777"/>
            <a:ext cx="5710728" cy="4733827"/>
          </a:xfrm>
          <a:prstGeom prst="rect">
            <a:avLst/>
          </a:prstGeom>
          <a:noFill/>
          <a:ln>
            <a:noFill/>
          </a:ln>
        </p:spPr>
      </p:pic>
    </p:spTree>
    <p:extLst>
      <p:ext uri="{BB962C8B-B14F-4D97-AF65-F5344CB8AC3E}">
        <p14:creationId xmlns:p14="http://schemas.microsoft.com/office/powerpoint/2010/main" val="2039543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BC44E9-BCB3-4767-8488-05515014A2B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36682" y="806924"/>
            <a:ext cx="6631904" cy="5244151"/>
          </a:xfrm>
          <a:prstGeom prst="rect">
            <a:avLst/>
          </a:prstGeom>
          <a:noFill/>
          <a:ln>
            <a:noFill/>
          </a:ln>
        </p:spPr>
      </p:pic>
    </p:spTree>
    <p:extLst>
      <p:ext uri="{BB962C8B-B14F-4D97-AF65-F5344CB8AC3E}">
        <p14:creationId xmlns:p14="http://schemas.microsoft.com/office/powerpoint/2010/main" val="3619005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BEE30-094A-43EF-A425-6AF541D37624}"/>
              </a:ext>
            </a:extLst>
          </p:cNvPr>
          <p:cNvSpPr>
            <a:spLocks noGrp="1"/>
          </p:cNvSpPr>
          <p:nvPr>
            <p:ph type="title"/>
          </p:nvPr>
        </p:nvSpPr>
        <p:spPr/>
        <p:txBody>
          <a:bodyPr/>
          <a:lstStyle/>
          <a:p>
            <a:r>
              <a:rPr lang="en-IN" dirty="0"/>
              <a:t>Security Impact</a:t>
            </a:r>
          </a:p>
        </p:txBody>
      </p:sp>
      <p:sp>
        <p:nvSpPr>
          <p:cNvPr id="3" name="Content Placeholder 2">
            <a:extLst>
              <a:ext uri="{FF2B5EF4-FFF2-40B4-BE49-F238E27FC236}">
                <a16:creationId xmlns:a16="http://schemas.microsoft.com/office/drawing/2014/main" id="{B0412A48-FD2F-4F5C-9AC6-6456269CC2DE}"/>
              </a:ext>
            </a:extLst>
          </p:cNvPr>
          <p:cNvSpPr>
            <a:spLocks noGrp="1"/>
          </p:cNvSpPr>
          <p:nvPr>
            <p:ph idx="1"/>
          </p:nvPr>
        </p:nvSpPr>
        <p:spPr/>
        <p:txBody>
          <a:bodyPr/>
          <a:lstStyle/>
          <a:p>
            <a:r>
              <a:rPr lang="en-US" dirty="0"/>
              <a:t>If the victim is a normal user, a successful CSRF attack can force the user to perform state changing requests like transferring funds, changing their email address, and so forth. If the victim is an administrative account, CSRF can compromise the entire web application.</a:t>
            </a:r>
            <a:endParaRPr lang="en-IN" dirty="0"/>
          </a:p>
        </p:txBody>
      </p:sp>
    </p:spTree>
    <p:extLst>
      <p:ext uri="{BB962C8B-B14F-4D97-AF65-F5344CB8AC3E}">
        <p14:creationId xmlns:p14="http://schemas.microsoft.com/office/powerpoint/2010/main" val="3306213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B8EF9-385C-454F-BE33-14DF2DEB768A}"/>
              </a:ext>
            </a:extLst>
          </p:cNvPr>
          <p:cNvSpPr>
            <a:spLocks noGrp="1"/>
          </p:cNvSpPr>
          <p:nvPr>
            <p:ph type="title"/>
          </p:nvPr>
        </p:nvSpPr>
        <p:spPr/>
        <p:txBody>
          <a:bodyPr/>
          <a:lstStyle/>
          <a:p>
            <a:r>
              <a:rPr lang="en-IN" dirty="0"/>
              <a:t>Security Mitigations</a:t>
            </a:r>
          </a:p>
        </p:txBody>
      </p:sp>
      <p:sp>
        <p:nvSpPr>
          <p:cNvPr id="3" name="Content Placeholder 2">
            <a:extLst>
              <a:ext uri="{FF2B5EF4-FFF2-40B4-BE49-F238E27FC236}">
                <a16:creationId xmlns:a16="http://schemas.microsoft.com/office/drawing/2014/main" id="{641FFE4C-DBA1-4491-A02C-54AADE0798B1}"/>
              </a:ext>
            </a:extLst>
          </p:cNvPr>
          <p:cNvSpPr>
            <a:spLocks noGrp="1"/>
          </p:cNvSpPr>
          <p:nvPr>
            <p:ph idx="1"/>
          </p:nvPr>
        </p:nvSpPr>
        <p:spPr>
          <a:xfrm>
            <a:off x="1249680" y="2638044"/>
            <a:ext cx="9723120" cy="3960876"/>
          </a:xfrm>
        </p:spPr>
        <p:txBody>
          <a:bodyPr>
            <a:normAutofit/>
          </a:bodyPr>
          <a:lstStyle/>
          <a:p>
            <a:pPr algn="just"/>
            <a:r>
              <a:rPr lang="en-US" dirty="0"/>
              <a:t>When a user visits a site, the site should generate a pseudorandom value and set it as a cookie on the user's machine. The site should require every form submission to include this value as a form value and also as a cookie value. When a POST request is sent to the site, the request should only be considered valid if the form value and the cookie value are the same.</a:t>
            </a:r>
          </a:p>
          <a:p>
            <a:pPr algn="just"/>
            <a:r>
              <a:rPr lang="en-US" dirty="0"/>
              <a:t>Because of the same-origin policy, an attacker cannot read or modify the value stored in the cookie. To successfully submit a form on behalf of the user, the attacker would have to correctly guess the pseudorandom value. If the pseudorandom value is cryptographically strong, this will be prohibitively difficult.</a:t>
            </a:r>
          </a:p>
          <a:p>
            <a:pPr algn="just"/>
            <a:r>
              <a:rPr lang="en-US" dirty="0"/>
              <a:t>This technique requires </a:t>
            </a:r>
            <a:r>
              <a:rPr lang="en-US" dirty="0" err="1"/>
              <a:t>Javascript</a:t>
            </a:r>
            <a:r>
              <a:rPr lang="en-US" dirty="0"/>
              <a:t>, so it may not work for browsers that have </a:t>
            </a:r>
            <a:r>
              <a:rPr lang="en-US" dirty="0" err="1"/>
              <a:t>Javascript</a:t>
            </a:r>
            <a:r>
              <a:rPr lang="en-US" dirty="0"/>
              <a:t> disabled.</a:t>
            </a:r>
          </a:p>
          <a:p>
            <a:pPr algn="just"/>
            <a:r>
              <a:rPr lang="en-US" dirty="0"/>
              <a:t>Use a vetted library or framework that does not allow this weakness to occur or provides constructs that make this weakness easier to avoid. For example, use anti-CSRF packages such as the OWASP </a:t>
            </a:r>
            <a:r>
              <a:rPr lang="en-US" dirty="0" err="1"/>
              <a:t>CSRFGuard</a:t>
            </a:r>
            <a:r>
              <a:rPr lang="en-US" dirty="0"/>
              <a:t>.</a:t>
            </a:r>
            <a:endParaRPr lang="en-IN" dirty="0"/>
          </a:p>
        </p:txBody>
      </p:sp>
    </p:spTree>
    <p:extLst>
      <p:ext uri="{BB962C8B-B14F-4D97-AF65-F5344CB8AC3E}">
        <p14:creationId xmlns:p14="http://schemas.microsoft.com/office/powerpoint/2010/main" val="94365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C403-4D93-462E-873E-DC5ABB0D1866}"/>
              </a:ext>
            </a:extLst>
          </p:cNvPr>
          <p:cNvSpPr>
            <a:spLocks noGrp="1"/>
          </p:cNvSpPr>
          <p:nvPr>
            <p:ph type="title"/>
          </p:nvPr>
        </p:nvSpPr>
        <p:spPr/>
        <p:txBody>
          <a:bodyPr/>
          <a:lstStyle/>
          <a:p>
            <a:r>
              <a:rPr lang="en-IN" dirty="0"/>
              <a:t>SQL injection</a:t>
            </a:r>
          </a:p>
        </p:txBody>
      </p:sp>
      <p:sp>
        <p:nvSpPr>
          <p:cNvPr id="3" name="Content Placeholder 2">
            <a:extLst>
              <a:ext uri="{FF2B5EF4-FFF2-40B4-BE49-F238E27FC236}">
                <a16:creationId xmlns:a16="http://schemas.microsoft.com/office/drawing/2014/main" id="{D3896D70-00EB-4091-A62B-FE8D7E4F15A4}"/>
              </a:ext>
            </a:extLst>
          </p:cNvPr>
          <p:cNvSpPr>
            <a:spLocks noGrp="1"/>
          </p:cNvSpPr>
          <p:nvPr>
            <p:ph idx="1"/>
          </p:nvPr>
        </p:nvSpPr>
        <p:spPr/>
        <p:txBody>
          <a:bodyPr/>
          <a:lstStyle/>
          <a:p>
            <a:r>
              <a:rPr lang="en-US" sz="2000" dirty="0">
                <a:solidFill>
                  <a:srgbClr val="202124"/>
                </a:solidFill>
              </a:rPr>
              <a:t>SQL injection (SQLi) is a web security vulnerability that allows an attacker to interfere with the queries that an application makes to its database. It generally allows an attacker to view data that they are not normally able to retrieve. This might include data belonging to other users, or any other data that the application itself is able to access.</a:t>
            </a:r>
            <a:endParaRPr lang="en-IN" sz="2000" dirty="0">
              <a:solidFill>
                <a:srgbClr val="202124"/>
              </a:solidFill>
            </a:endParaRPr>
          </a:p>
        </p:txBody>
      </p:sp>
    </p:spTree>
    <p:extLst>
      <p:ext uri="{BB962C8B-B14F-4D97-AF65-F5344CB8AC3E}">
        <p14:creationId xmlns:p14="http://schemas.microsoft.com/office/powerpoint/2010/main" val="4209535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F92E8E-7A2E-4F37-AD3A-E37448F3B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8657"/>
            <a:ext cx="6096000" cy="4620686"/>
          </a:xfrm>
          <a:prstGeom prst="rect">
            <a:avLst/>
          </a:prstGeom>
          <a:ln>
            <a:solidFill>
              <a:schemeClr val="accent1"/>
            </a:solidFill>
          </a:ln>
        </p:spPr>
      </p:pic>
      <p:pic>
        <p:nvPicPr>
          <p:cNvPr id="5" name="Picture 4">
            <a:extLst>
              <a:ext uri="{FF2B5EF4-FFF2-40B4-BE49-F238E27FC236}">
                <a16:creationId xmlns:a16="http://schemas.microsoft.com/office/drawing/2014/main" id="{76519A28-5FC6-445A-875C-53114A791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649" y="1118657"/>
            <a:ext cx="6102351" cy="4620686"/>
          </a:xfrm>
          <a:prstGeom prst="rect">
            <a:avLst/>
          </a:prstGeom>
          <a:ln>
            <a:solidFill>
              <a:schemeClr val="accent1"/>
            </a:solidFill>
          </a:ln>
        </p:spPr>
      </p:pic>
    </p:spTree>
    <p:extLst>
      <p:ext uri="{BB962C8B-B14F-4D97-AF65-F5344CB8AC3E}">
        <p14:creationId xmlns:p14="http://schemas.microsoft.com/office/powerpoint/2010/main" val="3700687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6C845-1D10-4D71-AEA2-888A915BB076}"/>
              </a:ext>
            </a:extLst>
          </p:cNvPr>
          <p:cNvSpPr>
            <a:spLocks noGrp="1"/>
          </p:cNvSpPr>
          <p:nvPr>
            <p:ph type="title"/>
          </p:nvPr>
        </p:nvSpPr>
        <p:spPr/>
        <p:txBody>
          <a:bodyPr/>
          <a:lstStyle/>
          <a:p>
            <a:r>
              <a:rPr lang="en-IN" dirty="0" err="1"/>
              <a:t>sqlmap</a:t>
            </a:r>
            <a:endParaRPr lang="en-IN" dirty="0"/>
          </a:p>
        </p:txBody>
      </p:sp>
      <p:sp>
        <p:nvSpPr>
          <p:cNvPr id="3" name="Content Placeholder 2">
            <a:extLst>
              <a:ext uri="{FF2B5EF4-FFF2-40B4-BE49-F238E27FC236}">
                <a16:creationId xmlns:a16="http://schemas.microsoft.com/office/drawing/2014/main" id="{B6336A88-5959-44C8-8ACB-9520878425DE}"/>
              </a:ext>
            </a:extLst>
          </p:cNvPr>
          <p:cNvSpPr>
            <a:spLocks noGrp="1"/>
          </p:cNvSpPr>
          <p:nvPr>
            <p:ph idx="1"/>
          </p:nvPr>
        </p:nvSpPr>
        <p:spPr/>
        <p:txBody>
          <a:bodyPr/>
          <a:lstStyle/>
          <a:p>
            <a:r>
              <a:rPr lang="en-IN" dirty="0" err="1"/>
              <a:t>SQLmap</a:t>
            </a:r>
            <a:r>
              <a:rPr lang="en-IN" dirty="0"/>
              <a:t> is an open source penetration testing tool that automates the process of detecting and exploiting SQL injection flaws and taking over of database servers.</a:t>
            </a:r>
          </a:p>
          <a:p>
            <a:endParaRPr lang="en-IN" dirty="0"/>
          </a:p>
        </p:txBody>
      </p:sp>
    </p:spTree>
    <p:extLst>
      <p:ext uri="{BB962C8B-B14F-4D97-AF65-F5344CB8AC3E}">
        <p14:creationId xmlns:p14="http://schemas.microsoft.com/office/powerpoint/2010/main" val="3884758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C701A0-F620-4823-B2C4-8210B55056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975" y="1682702"/>
            <a:ext cx="5915025" cy="4481945"/>
          </a:xfrm>
          <a:ln>
            <a:solidFill>
              <a:schemeClr val="accent1"/>
            </a:solidFill>
          </a:ln>
        </p:spPr>
      </p:pic>
      <p:pic>
        <p:nvPicPr>
          <p:cNvPr id="6" name="Picture 5">
            <a:extLst>
              <a:ext uri="{FF2B5EF4-FFF2-40B4-BE49-F238E27FC236}">
                <a16:creationId xmlns:a16="http://schemas.microsoft.com/office/drawing/2014/main" id="{FCC12A78-5485-40E9-A2F0-B4F0BBA13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2702"/>
            <a:ext cx="5915025" cy="4469257"/>
          </a:xfrm>
          <a:prstGeom prst="rect">
            <a:avLst/>
          </a:prstGeom>
          <a:ln>
            <a:solidFill>
              <a:schemeClr val="accent1"/>
            </a:solidFill>
          </a:ln>
        </p:spPr>
      </p:pic>
    </p:spTree>
    <p:extLst>
      <p:ext uri="{BB962C8B-B14F-4D97-AF65-F5344CB8AC3E}">
        <p14:creationId xmlns:p14="http://schemas.microsoft.com/office/powerpoint/2010/main" val="1400904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59D158-6EC7-45CA-9908-89C2F1910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62025"/>
            <a:ext cx="6116336" cy="4600575"/>
          </a:xfrm>
          <a:prstGeom prst="rect">
            <a:avLst/>
          </a:prstGeom>
          <a:ln>
            <a:solidFill>
              <a:schemeClr val="accent1"/>
            </a:solidFill>
          </a:ln>
        </p:spPr>
      </p:pic>
      <p:pic>
        <p:nvPicPr>
          <p:cNvPr id="5" name="Picture 4">
            <a:extLst>
              <a:ext uri="{FF2B5EF4-FFF2-40B4-BE49-F238E27FC236}">
                <a16:creationId xmlns:a16="http://schemas.microsoft.com/office/drawing/2014/main" id="{77EAD912-C074-447B-A40A-7278134D1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665" y="962025"/>
            <a:ext cx="6116336" cy="4600575"/>
          </a:xfrm>
          <a:prstGeom prst="rect">
            <a:avLst/>
          </a:prstGeom>
          <a:ln>
            <a:solidFill>
              <a:schemeClr val="accent1"/>
            </a:solidFill>
          </a:ln>
        </p:spPr>
      </p:pic>
    </p:spTree>
    <p:extLst>
      <p:ext uri="{BB962C8B-B14F-4D97-AF65-F5344CB8AC3E}">
        <p14:creationId xmlns:p14="http://schemas.microsoft.com/office/powerpoint/2010/main" val="402814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C9B6519-E3F1-446D-AA2B-AEB11BCF887D}"/>
              </a:ext>
            </a:extLst>
          </p:cNvPr>
          <p:cNvSpPr txBox="1"/>
          <p:nvPr/>
        </p:nvSpPr>
        <p:spPr>
          <a:xfrm>
            <a:off x="1847310" y="678730"/>
            <a:ext cx="1904558" cy="646331"/>
          </a:xfrm>
          <a:prstGeom prst="rect">
            <a:avLst/>
          </a:prstGeom>
          <a:noFill/>
        </p:spPr>
        <p:txBody>
          <a:bodyPr wrap="square" rtlCol="0">
            <a:spAutoFit/>
          </a:bodyPr>
          <a:lstStyle/>
          <a:p>
            <a:r>
              <a:rPr lang="en-IN" dirty="0"/>
              <a:t>Zero Bank – </a:t>
            </a:r>
          </a:p>
          <a:p>
            <a:endParaRPr lang="en-IN" dirty="0"/>
          </a:p>
        </p:txBody>
      </p:sp>
      <p:graphicFrame>
        <p:nvGraphicFramePr>
          <p:cNvPr id="9" name="Table 8">
            <a:extLst>
              <a:ext uri="{FF2B5EF4-FFF2-40B4-BE49-F238E27FC236}">
                <a16:creationId xmlns:a16="http://schemas.microsoft.com/office/drawing/2014/main" id="{0CA3F3E4-98F3-45B8-9558-4DDF886AD572}"/>
              </a:ext>
            </a:extLst>
          </p:cNvPr>
          <p:cNvGraphicFramePr>
            <a:graphicFrameLocks noGrp="1"/>
          </p:cNvGraphicFramePr>
          <p:nvPr>
            <p:extLst>
              <p:ext uri="{D42A27DB-BD31-4B8C-83A1-F6EECF244321}">
                <p14:modId xmlns:p14="http://schemas.microsoft.com/office/powerpoint/2010/main" val="2837821172"/>
              </p:ext>
            </p:extLst>
          </p:nvPr>
        </p:nvGraphicFramePr>
        <p:xfrm>
          <a:off x="1847310" y="1264350"/>
          <a:ext cx="6146620" cy="441902"/>
        </p:xfrm>
        <a:graphic>
          <a:graphicData uri="http://schemas.openxmlformats.org/drawingml/2006/table">
            <a:tbl>
              <a:tblPr bandRow="1">
                <a:tableStyleId>{5C22544A-7EE6-4342-B048-85BDC9FD1C3A}</a:tableStyleId>
              </a:tblPr>
              <a:tblGrid>
                <a:gridCol w="1953771">
                  <a:extLst>
                    <a:ext uri="{9D8B030D-6E8A-4147-A177-3AD203B41FA5}">
                      <a16:colId xmlns:a16="http://schemas.microsoft.com/office/drawing/2014/main" val="3905402923"/>
                    </a:ext>
                  </a:extLst>
                </a:gridCol>
                <a:gridCol w="4192849">
                  <a:extLst>
                    <a:ext uri="{9D8B030D-6E8A-4147-A177-3AD203B41FA5}">
                      <a16:colId xmlns:a16="http://schemas.microsoft.com/office/drawing/2014/main" val="1991385041"/>
                    </a:ext>
                  </a:extLst>
                </a:gridCol>
              </a:tblGrid>
              <a:tr h="441902">
                <a:tc>
                  <a:txBody>
                    <a:bodyPr/>
                    <a:lstStyle/>
                    <a:p>
                      <a:pPr>
                        <a:lnSpc>
                          <a:spcPct val="150000"/>
                        </a:lnSpc>
                      </a:pPr>
                      <a:r>
                        <a:rPr lang="en-IN" sz="1200">
                          <a:effectLst/>
                        </a:rPr>
                        <a:t>Website of Zero Bank</a:t>
                      </a:r>
                      <a:endParaRPr lang="en-IN" sz="1200">
                        <a:effectLst/>
                        <a:latin typeface="Arial" panose="020B0604020202020204" pitchFamily="34" charset="0"/>
                        <a:ea typeface="Arial" panose="020B0604020202020204" pitchFamily="34" charset="0"/>
                      </a:endParaRPr>
                    </a:p>
                  </a:txBody>
                  <a:tcPr marL="68580" marR="68580" marT="0" marB="0" anchor="ctr"/>
                </a:tc>
                <a:tc>
                  <a:txBody>
                    <a:bodyPr/>
                    <a:lstStyle/>
                    <a:p>
                      <a:pPr>
                        <a:lnSpc>
                          <a:spcPct val="150000"/>
                        </a:lnSpc>
                      </a:pPr>
                      <a:r>
                        <a:rPr lang="en-IN" sz="1400" u="sng" dirty="0">
                          <a:effectLst/>
                          <a:hlinkClick r:id="rId2"/>
                        </a:rPr>
                        <a:t>http://zero.webappsecurity.com/login.html</a:t>
                      </a:r>
                      <a:endParaRPr lang="en-IN" sz="12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79177391"/>
                  </a:ext>
                </a:extLst>
              </a:tr>
            </a:tbl>
          </a:graphicData>
        </a:graphic>
      </p:graphicFrame>
      <p:sp>
        <p:nvSpPr>
          <p:cNvPr id="10" name="TextBox 9">
            <a:extLst>
              <a:ext uri="{FF2B5EF4-FFF2-40B4-BE49-F238E27FC236}">
                <a16:creationId xmlns:a16="http://schemas.microsoft.com/office/drawing/2014/main" id="{1D6E9CF6-1D48-4A9A-9E3E-F70774931765}"/>
              </a:ext>
            </a:extLst>
          </p:cNvPr>
          <p:cNvSpPr txBox="1"/>
          <p:nvPr/>
        </p:nvSpPr>
        <p:spPr>
          <a:xfrm>
            <a:off x="1923068" y="1894787"/>
            <a:ext cx="1272619" cy="646331"/>
          </a:xfrm>
          <a:prstGeom prst="rect">
            <a:avLst/>
          </a:prstGeom>
          <a:noFill/>
        </p:spPr>
        <p:txBody>
          <a:bodyPr wrap="square" rtlCol="0">
            <a:spAutoFit/>
          </a:bodyPr>
          <a:lstStyle/>
          <a:p>
            <a:r>
              <a:rPr lang="en-IN" dirty="0" err="1"/>
              <a:t>Mutillidae</a:t>
            </a:r>
            <a:r>
              <a:rPr lang="en-IN" dirty="0"/>
              <a:t> – </a:t>
            </a:r>
          </a:p>
          <a:p>
            <a:endParaRPr lang="en-IN" dirty="0"/>
          </a:p>
        </p:txBody>
      </p:sp>
      <p:graphicFrame>
        <p:nvGraphicFramePr>
          <p:cNvPr id="12" name="Table 11">
            <a:extLst>
              <a:ext uri="{FF2B5EF4-FFF2-40B4-BE49-F238E27FC236}">
                <a16:creationId xmlns:a16="http://schemas.microsoft.com/office/drawing/2014/main" id="{F00B3533-B2A6-4501-B763-D3EEB1531BE3}"/>
              </a:ext>
            </a:extLst>
          </p:cNvPr>
          <p:cNvGraphicFramePr>
            <a:graphicFrameLocks noGrp="1"/>
          </p:cNvGraphicFramePr>
          <p:nvPr>
            <p:extLst>
              <p:ext uri="{D42A27DB-BD31-4B8C-83A1-F6EECF244321}">
                <p14:modId xmlns:p14="http://schemas.microsoft.com/office/powerpoint/2010/main" val="2616683832"/>
              </p:ext>
            </p:extLst>
          </p:nvPr>
        </p:nvGraphicFramePr>
        <p:xfrm>
          <a:off x="1847309" y="2473789"/>
          <a:ext cx="6306877" cy="1032982"/>
        </p:xfrm>
        <a:graphic>
          <a:graphicData uri="http://schemas.openxmlformats.org/drawingml/2006/table">
            <a:tbl>
              <a:tblPr>
                <a:tableStyleId>{5C22544A-7EE6-4342-B048-85BDC9FD1C3A}</a:tableStyleId>
              </a:tblPr>
              <a:tblGrid>
                <a:gridCol w="6306877">
                  <a:extLst>
                    <a:ext uri="{9D8B030D-6E8A-4147-A177-3AD203B41FA5}">
                      <a16:colId xmlns:a16="http://schemas.microsoft.com/office/drawing/2014/main" val="2699972428"/>
                    </a:ext>
                  </a:extLst>
                </a:gridCol>
              </a:tblGrid>
              <a:tr h="477502">
                <a:tc>
                  <a:txBody>
                    <a:bodyPr/>
                    <a:lstStyle/>
                    <a:p>
                      <a:pPr>
                        <a:lnSpc>
                          <a:spcPct val="150000"/>
                        </a:lnSpc>
                      </a:pPr>
                      <a:r>
                        <a:rPr lang="en-IN" sz="1400" u="sng">
                          <a:effectLst/>
                          <a:hlinkClick r:id="rId3"/>
                        </a:rPr>
                        <a:t>http://192.168.137.63/mutillidae/index.php</a:t>
                      </a:r>
                      <a:endParaRPr lang="en-IN" sz="14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042295598"/>
                  </a:ext>
                </a:extLst>
              </a:tr>
              <a:tr h="555480">
                <a:tc>
                  <a:txBody>
                    <a:bodyPr/>
                    <a:lstStyle/>
                    <a:p>
                      <a:pPr>
                        <a:lnSpc>
                          <a:spcPct val="150000"/>
                        </a:lnSpc>
                      </a:pPr>
                      <a:r>
                        <a:rPr lang="en-IN" sz="1400" u="sng" dirty="0">
                          <a:effectLst/>
                          <a:hlinkClick r:id="rId4"/>
                        </a:rPr>
                        <a:t>http://192.168.137.63/mutillidae/index.php?page=user-info.php</a:t>
                      </a:r>
                      <a:endParaRPr lang="en-IN" sz="14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955350770"/>
                  </a:ext>
                </a:extLst>
              </a:tr>
            </a:tbl>
          </a:graphicData>
        </a:graphic>
      </p:graphicFrame>
    </p:spTree>
    <p:extLst>
      <p:ext uri="{BB962C8B-B14F-4D97-AF65-F5344CB8AC3E}">
        <p14:creationId xmlns:p14="http://schemas.microsoft.com/office/powerpoint/2010/main" val="3236058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518EA1-C79B-4A62-9821-C46ECA23B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5886450" cy="4695733"/>
          </a:xfrm>
          <a:prstGeom prst="rect">
            <a:avLst/>
          </a:prstGeom>
          <a:ln>
            <a:solidFill>
              <a:schemeClr val="accent1"/>
            </a:solidFill>
          </a:ln>
        </p:spPr>
      </p:pic>
      <p:pic>
        <p:nvPicPr>
          <p:cNvPr id="7" name="Picture 6">
            <a:extLst>
              <a:ext uri="{FF2B5EF4-FFF2-40B4-BE49-F238E27FC236}">
                <a16:creationId xmlns:a16="http://schemas.microsoft.com/office/drawing/2014/main" id="{4BC78E7A-8B32-4C07-A102-BAC552463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450" y="762000"/>
            <a:ext cx="6238875" cy="4695733"/>
          </a:xfrm>
          <a:prstGeom prst="rect">
            <a:avLst/>
          </a:prstGeom>
          <a:ln>
            <a:solidFill>
              <a:schemeClr val="accent1"/>
            </a:solidFill>
          </a:ln>
        </p:spPr>
      </p:pic>
    </p:spTree>
    <p:extLst>
      <p:ext uri="{BB962C8B-B14F-4D97-AF65-F5344CB8AC3E}">
        <p14:creationId xmlns:p14="http://schemas.microsoft.com/office/powerpoint/2010/main" val="586112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1510-8B31-4C76-8D89-F5820FEF3D04}"/>
              </a:ext>
            </a:extLst>
          </p:cNvPr>
          <p:cNvSpPr>
            <a:spLocks noGrp="1"/>
          </p:cNvSpPr>
          <p:nvPr>
            <p:ph type="title"/>
          </p:nvPr>
        </p:nvSpPr>
        <p:spPr/>
        <p:txBody>
          <a:bodyPr/>
          <a:lstStyle/>
          <a:p>
            <a:r>
              <a:rPr lang="en-IN" dirty="0"/>
              <a:t>Security Impact</a:t>
            </a:r>
          </a:p>
        </p:txBody>
      </p:sp>
      <p:sp>
        <p:nvSpPr>
          <p:cNvPr id="3" name="Content Placeholder 2">
            <a:extLst>
              <a:ext uri="{FF2B5EF4-FFF2-40B4-BE49-F238E27FC236}">
                <a16:creationId xmlns:a16="http://schemas.microsoft.com/office/drawing/2014/main" id="{F86EE3AD-EFF3-4D52-9F4B-C6FF3696B5AD}"/>
              </a:ext>
            </a:extLst>
          </p:cNvPr>
          <p:cNvSpPr>
            <a:spLocks noGrp="1"/>
          </p:cNvSpPr>
          <p:nvPr>
            <p:ph idx="1"/>
          </p:nvPr>
        </p:nvSpPr>
        <p:spPr/>
        <p:txBody>
          <a:bodyPr/>
          <a:lstStyle/>
          <a:p>
            <a:pPr algn="just"/>
            <a:r>
              <a:rPr lang="en-US" dirty="0">
                <a:solidFill>
                  <a:srgbClr val="333332"/>
                </a:solidFill>
                <a:latin typeface="Arial" panose="020B0604020202020204" pitchFamily="34" charset="0"/>
              </a:rPr>
              <a:t>A</a:t>
            </a:r>
            <a:r>
              <a:rPr lang="en-US" b="0" i="0" dirty="0">
                <a:solidFill>
                  <a:srgbClr val="333332"/>
                </a:solidFill>
                <a:effectLst/>
                <a:latin typeface="Arial" panose="020B0604020202020204" pitchFamily="34" charset="0"/>
              </a:rPr>
              <a:t>n attacker can modify or delete this data, causing persistent changes to the application's content or behavior.</a:t>
            </a:r>
          </a:p>
          <a:p>
            <a:pPr algn="just"/>
            <a:r>
              <a:rPr lang="en-US" dirty="0">
                <a:solidFill>
                  <a:srgbClr val="333332"/>
                </a:solidFill>
                <a:latin typeface="Arial" panose="020B0604020202020204" pitchFamily="34" charset="0"/>
              </a:rPr>
              <a:t>A</a:t>
            </a:r>
            <a:r>
              <a:rPr lang="en-US" b="0" i="0" dirty="0">
                <a:solidFill>
                  <a:srgbClr val="333332"/>
                </a:solidFill>
                <a:effectLst/>
                <a:latin typeface="Arial" panose="020B0604020202020204" pitchFamily="34" charset="0"/>
              </a:rPr>
              <a:t>n attacker can escalate an SQL injection attack to compromise the underlying server or other back-end infrastructure, or perform a denial-of-service attack.</a:t>
            </a:r>
            <a:endParaRPr lang="en-IN" dirty="0"/>
          </a:p>
        </p:txBody>
      </p:sp>
    </p:spTree>
    <p:extLst>
      <p:ext uri="{BB962C8B-B14F-4D97-AF65-F5344CB8AC3E}">
        <p14:creationId xmlns:p14="http://schemas.microsoft.com/office/powerpoint/2010/main" val="690990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9F8C-7E99-BD36-5DE8-200FC34E4792}"/>
              </a:ext>
            </a:extLst>
          </p:cNvPr>
          <p:cNvSpPr>
            <a:spLocks noGrp="1"/>
          </p:cNvSpPr>
          <p:nvPr>
            <p:ph type="title"/>
          </p:nvPr>
        </p:nvSpPr>
        <p:spPr/>
        <p:txBody>
          <a:bodyPr/>
          <a:lstStyle/>
          <a:p>
            <a:r>
              <a:rPr lang="en-US" dirty="0"/>
              <a:t>SECURITY Mitigations</a:t>
            </a:r>
            <a:endParaRPr lang="en-IN" dirty="0"/>
          </a:p>
        </p:txBody>
      </p:sp>
      <p:sp>
        <p:nvSpPr>
          <p:cNvPr id="5" name="Content Placeholder 4">
            <a:extLst>
              <a:ext uri="{FF2B5EF4-FFF2-40B4-BE49-F238E27FC236}">
                <a16:creationId xmlns:a16="http://schemas.microsoft.com/office/drawing/2014/main" id="{5FA20DC0-8F85-4CAB-A7E2-012413D6AD0C}"/>
              </a:ext>
            </a:extLst>
          </p:cNvPr>
          <p:cNvSpPr>
            <a:spLocks noGrp="1"/>
          </p:cNvSpPr>
          <p:nvPr>
            <p:ph idx="1"/>
          </p:nvPr>
        </p:nvSpPr>
        <p:spPr/>
        <p:txBody>
          <a:bodyPr/>
          <a:lstStyle/>
          <a:p>
            <a:pPr algn="just"/>
            <a:r>
              <a:rPr lang="en-US" dirty="0"/>
              <a:t>If available, use structured mechanisms that automatically enforce the separation between data and code. These mechanisms may be able to provide the relevant quoting, encoding, and validation automatically, instead of relying on the developer to provide this capability at every point where output is generated. </a:t>
            </a:r>
          </a:p>
          <a:p>
            <a:pPr algn="just"/>
            <a:r>
              <a:rPr lang="en-US" dirty="0"/>
              <a:t>Process SQL queries using prepared statements, parameterized queries, or stored procedures. These features should accept parameters or variables and support strong typing. Do not dynamically construct and execute query strings within these features using "exec" or similar functionality, since this may re-introduce the possibility of SQL injection.</a:t>
            </a:r>
            <a:endParaRPr lang="en-IN" dirty="0"/>
          </a:p>
        </p:txBody>
      </p:sp>
    </p:spTree>
    <p:extLst>
      <p:ext uri="{BB962C8B-B14F-4D97-AF65-F5344CB8AC3E}">
        <p14:creationId xmlns:p14="http://schemas.microsoft.com/office/powerpoint/2010/main" val="1159281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375C-306E-4550-AD3E-7B03612D59F9}"/>
              </a:ext>
            </a:extLst>
          </p:cNvPr>
          <p:cNvSpPr>
            <a:spLocks noGrp="1"/>
          </p:cNvSpPr>
          <p:nvPr>
            <p:ph type="title"/>
          </p:nvPr>
        </p:nvSpPr>
        <p:spPr/>
        <p:txBody>
          <a:bodyPr/>
          <a:lstStyle/>
          <a:p>
            <a:r>
              <a:rPr lang="en-IN" dirty="0"/>
              <a:t>Challenges</a:t>
            </a:r>
          </a:p>
        </p:txBody>
      </p:sp>
      <p:sp>
        <p:nvSpPr>
          <p:cNvPr id="3" name="Content Placeholder 2">
            <a:extLst>
              <a:ext uri="{FF2B5EF4-FFF2-40B4-BE49-F238E27FC236}">
                <a16:creationId xmlns:a16="http://schemas.microsoft.com/office/drawing/2014/main" id="{4D17C4F3-1A37-4956-983C-5A12C9490C07}"/>
              </a:ext>
            </a:extLst>
          </p:cNvPr>
          <p:cNvSpPr>
            <a:spLocks noGrp="1"/>
          </p:cNvSpPr>
          <p:nvPr>
            <p:ph idx="1"/>
          </p:nvPr>
        </p:nvSpPr>
        <p:spPr/>
        <p:txBody>
          <a:bodyPr/>
          <a:lstStyle/>
          <a:p>
            <a:r>
              <a:rPr lang="en-IN" dirty="0"/>
              <a:t>SSH exploitation</a:t>
            </a:r>
          </a:p>
          <a:p>
            <a:r>
              <a:rPr lang="en-IN" dirty="0" err="1"/>
              <a:t>Kerberosting</a:t>
            </a:r>
            <a:endParaRPr lang="en-IN" dirty="0"/>
          </a:p>
          <a:p>
            <a:r>
              <a:rPr lang="en-IN" dirty="0"/>
              <a:t>SQL injection using </a:t>
            </a:r>
            <a:r>
              <a:rPr lang="en-IN" dirty="0" err="1"/>
              <a:t>SQLmap</a:t>
            </a:r>
            <a:endParaRPr lang="en-IN" dirty="0"/>
          </a:p>
          <a:p>
            <a:endParaRPr lang="en-IN" dirty="0"/>
          </a:p>
        </p:txBody>
      </p:sp>
    </p:spTree>
    <p:extLst>
      <p:ext uri="{BB962C8B-B14F-4D97-AF65-F5344CB8AC3E}">
        <p14:creationId xmlns:p14="http://schemas.microsoft.com/office/powerpoint/2010/main" val="3469178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A0EA-441D-0726-B55D-187D3E35C3D0}"/>
              </a:ext>
            </a:extLst>
          </p:cNvPr>
          <p:cNvSpPr>
            <a:spLocks noGrp="1"/>
          </p:cNvSpPr>
          <p:nvPr>
            <p:ph type="ctrTitle"/>
          </p:nvPr>
        </p:nvSpPr>
        <p:spPr/>
        <p:txBody>
          <a:bodyPr>
            <a:normAutofit fontScale="90000"/>
          </a:bodyPr>
          <a:lstStyle/>
          <a:p>
            <a:r>
              <a:rPr lang="en-US" sz="9600" dirty="0"/>
              <a:t>THANK YOU!</a:t>
            </a:r>
            <a:endParaRPr lang="en-IN" sz="9600" dirty="0"/>
          </a:p>
        </p:txBody>
      </p:sp>
    </p:spTree>
    <p:extLst>
      <p:ext uri="{BB962C8B-B14F-4D97-AF65-F5344CB8AC3E}">
        <p14:creationId xmlns:p14="http://schemas.microsoft.com/office/powerpoint/2010/main" val="56391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A5DF2-DD31-45EB-8EE3-3BF7B9CAAA48}"/>
              </a:ext>
            </a:extLst>
          </p:cNvPr>
          <p:cNvSpPr>
            <a:spLocks noGrp="1"/>
          </p:cNvSpPr>
          <p:nvPr>
            <p:ph type="title"/>
          </p:nvPr>
        </p:nvSpPr>
        <p:spPr/>
        <p:txBody>
          <a:bodyPr/>
          <a:lstStyle/>
          <a:p>
            <a:r>
              <a:rPr lang="en-IN" dirty="0"/>
              <a:t>What is Vulnerability Assessment?</a:t>
            </a:r>
          </a:p>
        </p:txBody>
      </p:sp>
      <p:sp>
        <p:nvSpPr>
          <p:cNvPr id="3" name="Content Placeholder 2">
            <a:extLst>
              <a:ext uri="{FF2B5EF4-FFF2-40B4-BE49-F238E27FC236}">
                <a16:creationId xmlns:a16="http://schemas.microsoft.com/office/drawing/2014/main" id="{16BA5230-96DE-421C-9CBA-0BB83DECCD70}"/>
              </a:ext>
            </a:extLst>
          </p:cNvPr>
          <p:cNvSpPr>
            <a:spLocks noGrp="1"/>
          </p:cNvSpPr>
          <p:nvPr>
            <p:ph idx="1"/>
          </p:nvPr>
        </p:nvSpPr>
        <p:spPr/>
        <p:txBody>
          <a:bodyPr/>
          <a:lstStyle/>
          <a:p>
            <a:pPr algn="just"/>
            <a:r>
              <a:rPr lang="en-IN" dirty="0"/>
              <a:t>It is a systematic review of security weaknesses in an information system. It evaluates if the system is susceptible to any know vulnerabilities, assigns severity levels to those vulnerabilities and recommends remediation or mitigation, if and whenever needed.</a:t>
            </a:r>
          </a:p>
          <a:p>
            <a:pPr algn="just"/>
            <a:r>
              <a:rPr lang="en-IN" dirty="0"/>
              <a:t>Vulnerability assessment refers to the process of identifying risks and vulnerabilities in computer networks, systems, hardware, applications and other parts of the IT ecosystem.</a:t>
            </a:r>
          </a:p>
          <a:p>
            <a:pPr algn="just"/>
            <a:endParaRPr lang="en-IN" dirty="0"/>
          </a:p>
        </p:txBody>
      </p:sp>
    </p:spTree>
    <p:extLst>
      <p:ext uri="{BB962C8B-B14F-4D97-AF65-F5344CB8AC3E}">
        <p14:creationId xmlns:p14="http://schemas.microsoft.com/office/powerpoint/2010/main" val="2175556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D665-A72E-4F41-8444-636C8D1E7B39}"/>
              </a:ext>
            </a:extLst>
          </p:cNvPr>
          <p:cNvSpPr>
            <a:spLocks noGrp="1"/>
          </p:cNvSpPr>
          <p:nvPr>
            <p:ph type="title"/>
          </p:nvPr>
        </p:nvSpPr>
        <p:spPr/>
        <p:txBody>
          <a:bodyPr/>
          <a:lstStyle/>
          <a:p>
            <a:r>
              <a:rPr lang="en-IN" dirty="0"/>
              <a:t>What is Penetration Testing?</a:t>
            </a:r>
          </a:p>
        </p:txBody>
      </p:sp>
      <p:sp>
        <p:nvSpPr>
          <p:cNvPr id="3" name="Content Placeholder 2">
            <a:extLst>
              <a:ext uri="{FF2B5EF4-FFF2-40B4-BE49-F238E27FC236}">
                <a16:creationId xmlns:a16="http://schemas.microsoft.com/office/drawing/2014/main" id="{3D9B3C75-8066-42F6-8AEB-DCDC25DA603F}"/>
              </a:ext>
            </a:extLst>
          </p:cNvPr>
          <p:cNvSpPr>
            <a:spLocks noGrp="1"/>
          </p:cNvSpPr>
          <p:nvPr>
            <p:ph idx="1"/>
          </p:nvPr>
        </p:nvSpPr>
        <p:spPr/>
        <p:txBody>
          <a:bodyPr/>
          <a:lstStyle/>
          <a:p>
            <a:pPr algn="just"/>
            <a:r>
              <a:rPr lang="en-IN" dirty="0"/>
              <a:t>A penetration test, also known as a pen test, is a simulated cyber attack against your computer system to check for exploitable vulnerabilities. In the context of web application security, penetration testing is commonly used to augment a web application firewall.</a:t>
            </a:r>
          </a:p>
          <a:p>
            <a:pPr algn="just"/>
            <a:r>
              <a:rPr lang="en-US" dirty="0"/>
              <a:t>Penetration testers use the same tools, techniques, and processes as attackers to find and demonstrate the business impacts of weaknesses in a system. Penetration tests usually simulate a variety of attacks that could threaten a business. </a:t>
            </a:r>
            <a:endParaRPr lang="en-IN" dirty="0"/>
          </a:p>
        </p:txBody>
      </p:sp>
    </p:spTree>
    <p:extLst>
      <p:ext uri="{BB962C8B-B14F-4D97-AF65-F5344CB8AC3E}">
        <p14:creationId xmlns:p14="http://schemas.microsoft.com/office/powerpoint/2010/main" val="4243806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A612B-3C45-D7C7-14D0-DD1FA194FD8B}"/>
              </a:ext>
            </a:extLst>
          </p:cNvPr>
          <p:cNvSpPr txBox="1"/>
          <p:nvPr/>
        </p:nvSpPr>
        <p:spPr>
          <a:xfrm>
            <a:off x="1369612" y="762049"/>
            <a:ext cx="9452776" cy="949299"/>
          </a:xfrm>
          <a:prstGeom prst="rect">
            <a:avLst/>
          </a:prstGeom>
          <a:noFill/>
        </p:spPr>
        <p:txBody>
          <a:bodyPr wrap="square">
            <a:spAutoFit/>
          </a:bodyPr>
          <a:lstStyle/>
          <a:p>
            <a:pPr algn="ctr">
              <a:lnSpc>
                <a:spcPct val="115000"/>
              </a:lnSpc>
              <a:spcAft>
                <a:spcPts val="1000"/>
              </a:spcAft>
            </a:pPr>
            <a:r>
              <a:rPr lang="en-IN" sz="2800" b="1" dirty="0">
                <a:solidFill>
                  <a:schemeClr val="accent1"/>
                </a:solidFill>
                <a:effectLst/>
                <a:latin typeface="+mj-lt"/>
                <a:ea typeface="Times New Roman" panose="02020603050405020304" pitchFamily="18" charset="0"/>
                <a:cs typeface="Calibri" panose="020F0502020204030204" pitchFamily="34" charset="0"/>
              </a:rPr>
              <a:t>Zero Bank’s </a:t>
            </a:r>
            <a:r>
              <a:rPr lang="en-IN" sz="2800" b="1" dirty="0">
                <a:solidFill>
                  <a:schemeClr val="accent1"/>
                </a:solidFill>
                <a:latin typeface="+mj-lt"/>
                <a:ea typeface="Times New Roman" panose="02020603050405020304" pitchFamily="18" charset="0"/>
                <a:cs typeface="Calibri" panose="020F0502020204030204" pitchFamily="34" charset="0"/>
              </a:rPr>
              <a:t>C</a:t>
            </a:r>
            <a:r>
              <a:rPr lang="en-IN" sz="2800" b="1" dirty="0">
                <a:solidFill>
                  <a:schemeClr val="accent1"/>
                </a:solidFill>
                <a:effectLst/>
                <a:latin typeface="+mj-lt"/>
                <a:ea typeface="Times New Roman" panose="02020603050405020304" pitchFamily="18" charset="0"/>
                <a:cs typeface="Calibri" panose="020F0502020204030204" pitchFamily="34" charset="0"/>
              </a:rPr>
              <a:t>entralized </a:t>
            </a:r>
            <a:r>
              <a:rPr lang="en-IN" sz="2800" b="1" dirty="0">
                <a:solidFill>
                  <a:schemeClr val="accent1"/>
                </a:solidFill>
                <a:latin typeface="+mj-lt"/>
                <a:ea typeface="Times New Roman" panose="02020603050405020304" pitchFamily="18" charset="0"/>
                <a:cs typeface="Calibri" panose="020F0502020204030204" pitchFamily="34" charset="0"/>
              </a:rPr>
              <a:t>D</a:t>
            </a:r>
            <a:r>
              <a:rPr lang="en-IN" sz="2800" b="1" dirty="0">
                <a:solidFill>
                  <a:schemeClr val="accent1"/>
                </a:solidFill>
                <a:effectLst/>
                <a:latin typeface="+mj-lt"/>
                <a:ea typeface="Times New Roman" panose="02020603050405020304" pitchFamily="18" charset="0"/>
                <a:cs typeface="Calibri" panose="020F0502020204030204" pitchFamily="34" charset="0"/>
              </a:rPr>
              <a:t>irectory </a:t>
            </a:r>
            <a:r>
              <a:rPr lang="en-IN" sz="2800" b="1" dirty="0">
                <a:solidFill>
                  <a:schemeClr val="accent1"/>
                </a:solidFill>
                <a:latin typeface="+mj-lt"/>
                <a:ea typeface="Times New Roman" panose="02020603050405020304" pitchFamily="18" charset="0"/>
                <a:cs typeface="Calibri" panose="020F0502020204030204" pitchFamily="34" charset="0"/>
              </a:rPr>
              <a:t>S</a:t>
            </a:r>
            <a:r>
              <a:rPr lang="en-IN" sz="2800" b="1" dirty="0">
                <a:solidFill>
                  <a:schemeClr val="accent1"/>
                </a:solidFill>
                <a:effectLst/>
                <a:latin typeface="+mj-lt"/>
                <a:ea typeface="Times New Roman" panose="02020603050405020304" pitchFamily="18" charset="0"/>
                <a:cs typeface="Calibri" panose="020F0502020204030204" pitchFamily="34" charset="0"/>
              </a:rPr>
              <a:t>ervice </a:t>
            </a:r>
            <a:endParaRPr lang="en-IN" sz="2800" dirty="0">
              <a:solidFill>
                <a:schemeClr val="accent1"/>
              </a:solidFill>
              <a:effectLst/>
              <a:latin typeface="+mj-lt"/>
              <a:ea typeface="Times New Roman" panose="02020603050405020304" pitchFamily="18" charset="0"/>
              <a:cs typeface="Times New Roman" panose="02020603050405020304" pitchFamily="18" charset="0"/>
            </a:endParaRPr>
          </a:p>
          <a:p>
            <a:pPr>
              <a:lnSpc>
                <a:spcPct val="115000"/>
              </a:lnSpc>
              <a:spcAft>
                <a:spcPts val="1000"/>
              </a:spcAft>
            </a:pPr>
            <a:r>
              <a:rPr lang="en-IN" sz="1400" dirty="0">
                <a:effectLst/>
                <a:latin typeface="Calibri" panose="020F0502020204030204" pitchFamily="34" charset="0"/>
                <a:ea typeface="Times New Roman" panose="02020603050405020304" pitchFamily="18" charset="0"/>
                <a:cs typeface="Calibri" panose="020F0502020204030204" pitchFamily="34" charset="0"/>
              </a:rPr>
              <a:t>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D579F7C-00CB-4159-950A-CD1FBED31691}"/>
              </a:ext>
            </a:extLst>
          </p:cNvPr>
          <p:cNvSpPr txBox="1"/>
          <p:nvPr/>
        </p:nvSpPr>
        <p:spPr>
          <a:xfrm>
            <a:off x="1369612" y="2038731"/>
            <a:ext cx="9452776" cy="3395801"/>
          </a:xfrm>
          <a:prstGeom prst="rect">
            <a:avLst/>
          </a:prstGeom>
          <a:noFill/>
        </p:spPr>
        <p:txBody>
          <a:bodyPr wrap="square" rtlCol="0">
            <a:spAutoFit/>
          </a:bodyPr>
          <a:lstStyle/>
          <a:p>
            <a:pPr marL="228600" indent="-228600" algn="just"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rPr>
              <a:t>Directory Server provides a central repository for storing and managing information. Almost any kind of information can be stored, from identity profiles and access privileges to information about application and network resources, printers, network devices and manufactured parts. Information stored in Directory Server can be used for the authentication and authorization of users to enable secure access to enterprise and Internet services and applications.</a:t>
            </a:r>
          </a:p>
          <a:p>
            <a:pPr marL="228600" indent="-228600" algn="just" defTabSz="914400">
              <a:spcBef>
                <a:spcPts val="1000"/>
              </a:spcBef>
              <a:buClr>
                <a:schemeClr val="accent2"/>
              </a:buClr>
              <a:buFont typeface="Arial" panose="020B0604020202020204" pitchFamily="34" charset="0"/>
              <a:buChar char="•"/>
            </a:pPr>
            <a:r>
              <a:rPr lang="en-IN" dirty="0">
                <a:solidFill>
                  <a:schemeClr val="tx1">
                    <a:lumMod val="85000"/>
                    <a:lumOff val="15000"/>
                  </a:schemeClr>
                </a:solidFill>
              </a:rPr>
              <a:t>A flaw was found in the way Samba, as an Active Directory Domain Controller, implemented Kerberos name-based authentication. The Samba AD DC, could become confused about the user ticket represents if it did not strictly require a Kerberos PAC and always use the SIDs found within. The result could include total domain compromise.</a:t>
            </a:r>
          </a:p>
          <a:p>
            <a:pPr marL="228600" indent="-228600" algn="just" defTabSz="914400">
              <a:spcBef>
                <a:spcPts val="1000"/>
              </a:spcBef>
              <a:buClr>
                <a:schemeClr val="accent2"/>
              </a:buClr>
              <a:buFont typeface="Arial" panose="020B0604020202020204" pitchFamily="34" charset="0"/>
              <a:buChar char="•"/>
            </a:pPr>
            <a:endParaRPr lang="en-IN" dirty="0">
              <a:solidFill>
                <a:schemeClr val="tx1">
                  <a:lumMod val="85000"/>
                  <a:lumOff val="15000"/>
                </a:schemeClr>
              </a:solidFill>
            </a:endParaRPr>
          </a:p>
          <a:p>
            <a:endParaRPr lang="en-IN" dirty="0"/>
          </a:p>
        </p:txBody>
      </p:sp>
    </p:spTree>
    <p:extLst>
      <p:ext uri="{BB962C8B-B14F-4D97-AF65-F5344CB8AC3E}">
        <p14:creationId xmlns:p14="http://schemas.microsoft.com/office/powerpoint/2010/main" val="2615914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19C0-4557-41F7-035B-5307FECF40C7}"/>
              </a:ext>
            </a:extLst>
          </p:cNvPr>
          <p:cNvSpPr>
            <a:spLocks noGrp="1"/>
          </p:cNvSpPr>
          <p:nvPr>
            <p:ph type="title"/>
          </p:nvPr>
        </p:nvSpPr>
        <p:spPr>
          <a:xfrm>
            <a:off x="1891284" y="297942"/>
            <a:ext cx="7729728" cy="1188720"/>
          </a:xfrm>
        </p:spPr>
        <p:txBody>
          <a:bodyPr>
            <a:normAutofit fontScale="90000"/>
          </a:bodyPr>
          <a:lstStyle/>
          <a:p>
            <a:r>
              <a:rPr lang="en-US" sz="2800" dirty="0"/>
              <a:t>TOOLS USED FOR SCANNING AND EXPLOITATION OF ACTICE DIRECTORY SERVICES</a:t>
            </a:r>
            <a:endParaRPr lang="en-IN" sz="2800" dirty="0"/>
          </a:p>
        </p:txBody>
      </p:sp>
      <p:sp>
        <p:nvSpPr>
          <p:cNvPr id="4" name="Content Placeholder 3">
            <a:extLst>
              <a:ext uri="{FF2B5EF4-FFF2-40B4-BE49-F238E27FC236}">
                <a16:creationId xmlns:a16="http://schemas.microsoft.com/office/drawing/2014/main" id="{EB022629-9588-402B-A504-520629781B1D}"/>
              </a:ext>
            </a:extLst>
          </p:cNvPr>
          <p:cNvSpPr>
            <a:spLocks noGrp="1"/>
          </p:cNvSpPr>
          <p:nvPr>
            <p:ph idx="1"/>
          </p:nvPr>
        </p:nvSpPr>
        <p:spPr>
          <a:xfrm>
            <a:off x="828675" y="1562100"/>
            <a:ext cx="10115550" cy="5067300"/>
          </a:xfrm>
        </p:spPr>
        <p:txBody>
          <a:bodyPr>
            <a:normAutofit lnSpcReduction="10000"/>
          </a:bodyPr>
          <a:lstStyle/>
          <a:p>
            <a:pPr marL="0" lvl="0" indent="0">
              <a:lnSpc>
                <a:spcPct val="150000"/>
              </a:lnSpc>
              <a:buNone/>
            </a:pPr>
            <a:r>
              <a:rPr lang="en-IN" dirty="0"/>
              <a:t>1) Nmap –</a:t>
            </a:r>
          </a:p>
          <a:p>
            <a:pPr marL="450215" indent="0" algn="just">
              <a:buNone/>
            </a:pPr>
            <a:r>
              <a:rPr lang="en-IN" dirty="0"/>
              <a:t>	Using </a:t>
            </a:r>
            <a:r>
              <a:rPr lang="en-IN" dirty="0" err="1"/>
              <a:t>nmap</a:t>
            </a:r>
            <a:r>
              <a:rPr lang="en-IN" dirty="0"/>
              <a:t> -A indicates aggressive it will let us know the extra information’s like OS Detection (-O), version detection, script scanning (-</a:t>
            </a:r>
            <a:r>
              <a:rPr lang="en-IN" dirty="0" err="1"/>
              <a:t>sC</a:t>
            </a:r>
            <a:r>
              <a:rPr lang="en-IN" dirty="0"/>
              <a:t>), and traceroute (-traceroute) even it provides a lot of valuable information about the host. Here -A gives me information about open ports, services, and also </a:t>
            </a:r>
            <a:r>
              <a:rPr lang="en-IN" dirty="0" err="1"/>
              <a:t>DNS_Domain_Name</a:t>
            </a:r>
            <a:r>
              <a:rPr lang="en-IN" dirty="0"/>
              <a:t> which is useful for </a:t>
            </a:r>
            <a:r>
              <a:rPr lang="en-IN" dirty="0" err="1"/>
              <a:t>Kerberos_enumuser</a:t>
            </a:r>
            <a:r>
              <a:rPr lang="en-IN" dirty="0"/>
              <a:t>.</a:t>
            </a:r>
          </a:p>
          <a:p>
            <a:pPr marL="450215" indent="464185" algn="just"/>
            <a:endParaRPr lang="en-IN" dirty="0"/>
          </a:p>
          <a:p>
            <a:pPr marL="0" indent="0">
              <a:buNone/>
            </a:pPr>
            <a:r>
              <a:rPr lang="en-IN" dirty="0"/>
              <a:t>2) Nessus – </a:t>
            </a:r>
          </a:p>
          <a:p>
            <a:pPr marL="447675" indent="0" algn="just">
              <a:buNone/>
            </a:pPr>
            <a:r>
              <a:rPr lang="en-IN" dirty="0"/>
              <a:t>	Nessus is a remote security scanning tool, which scans a computer and raises an alert if it discovers any vulnerabilities that malicious hacker could use to gain access to any computer you have connected to a network.</a:t>
            </a:r>
          </a:p>
          <a:p>
            <a:pPr algn="just" defTabSz="447675"/>
            <a:endParaRPr lang="en-IN" dirty="0"/>
          </a:p>
          <a:p>
            <a:pPr marL="0" indent="0" algn="just" defTabSz="447675">
              <a:buNone/>
            </a:pPr>
            <a:r>
              <a:rPr lang="en-IN" dirty="0"/>
              <a:t>3) Metasploit – </a:t>
            </a:r>
          </a:p>
          <a:p>
            <a:pPr marL="447675" indent="0" algn="just" defTabSz="447675">
              <a:buNone/>
            </a:pPr>
            <a:r>
              <a:rPr lang="en-IN" dirty="0"/>
              <a:t>	It allows testers to scan systems for vulnerabilities, conduct network reconnaissance, launch exploit, and more. It has a large number of exploit modules, including buffer overflow and SQL injection exploits.</a:t>
            </a:r>
          </a:p>
          <a:p>
            <a:endParaRPr lang="en-IN" dirty="0"/>
          </a:p>
        </p:txBody>
      </p:sp>
      <p:sp>
        <p:nvSpPr>
          <p:cNvPr id="3" name="TextBox 2">
            <a:extLst>
              <a:ext uri="{FF2B5EF4-FFF2-40B4-BE49-F238E27FC236}">
                <a16:creationId xmlns:a16="http://schemas.microsoft.com/office/drawing/2014/main" id="{CE229677-21DB-4FC3-92AF-549191D72EE2}"/>
              </a:ext>
            </a:extLst>
          </p:cNvPr>
          <p:cNvSpPr txBox="1"/>
          <p:nvPr/>
        </p:nvSpPr>
        <p:spPr>
          <a:xfrm>
            <a:off x="1124712" y="1810512"/>
            <a:ext cx="9262872" cy="369332"/>
          </a:xfrm>
          <a:prstGeom prst="rect">
            <a:avLst/>
          </a:prstGeom>
          <a:noFill/>
        </p:spPr>
        <p:txBody>
          <a:bodyPr wrap="square" rtlCol="0">
            <a:spAutoFit/>
          </a:bodyPr>
          <a:lstStyle/>
          <a:p>
            <a:r>
              <a:rPr lang="en-IN" dirty="0"/>
              <a:t>		</a:t>
            </a:r>
          </a:p>
        </p:txBody>
      </p:sp>
    </p:spTree>
    <p:extLst>
      <p:ext uri="{BB962C8B-B14F-4D97-AF65-F5344CB8AC3E}">
        <p14:creationId xmlns:p14="http://schemas.microsoft.com/office/powerpoint/2010/main" val="301420018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7944</TotalTime>
  <Words>3085</Words>
  <Application>Microsoft Office PowerPoint</Application>
  <PresentationFormat>Widescreen</PresentationFormat>
  <Paragraphs>180</Paragraphs>
  <Slides>54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Arial</vt:lpstr>
      <vt:lpstr>barlow</vt:lpstr>
      <vt:lpstr>Calibri</vt:lpstr>
      <vt:lpstr>Gill Sans MT</vt:lpstr>
      <vt:lpstr>Inter</vt:lpstr>
      <vt:lpstr>Wingdings</vt:lpstr>
      <vt:lpstr>Parcel</vt:lpstr>
      <vt:lpstr>Discover Security Vulnerabilities in it services</vt:lpstr>
      <vt:lpstr>CONTENTS</vt:lpstr>
      <vt:lpstr>Executive Summary</vt:lpstr>
      <vt:lpstr>Project Scope</vt:lpstr>
      <vt:lpstr>PowerPoint Presentation</vt:lpstr>
      <vt:lpstr>What is Vulnerability Assessment?</vt:lpstr>
      <vt:lpstr>What is Penetration Testing?</vt:lpstr>
      <vt:lpstr>PowerPoint Presentation</vt:lpstr>
      <vt:lpstr>TOOLS USED FOR SCANNING AND EXPLOITATION OF ACTICE DIRECTORY SERVICES</vt:lpstr>
      <vt:lpstr>PowerPoint Presentation</vt:lpstr>
      <vt:lpstr>NMAP SCANNING </vt:lpstr>
      <vt:lpstr>EXPLOITATION OF ACTIVE DIRECTORY USERS</vt:lpstr>
      <vt:lpstr>EXTRACTING USERS PASSWORDS</vt:lpstr>
      <vt:lpstr>JXPLORER TOOL</vt:lpstr>
      <vt:lpstr>Security Impact</vt:lpstr>
      <vt:lpstr>SECURITY Mitigations</vt:lpstr>
      <vt:lpstr>PowerPoint Presentation</vt:lpstr>
      <vt:lpstr>Rsyslog</vt:lpstr>
      <vt:lpstr>PowerPoint Presentation</vt:lpstr>
      <vt:lpstr>PowerPoint Presentation</vt:lpstr>
      <vt:lpstr>PowerPoint Presentation</vt:lpstr>
      <vt:lpstr>PHISHING ATTACK</vt:lpstr>
      <vt:lpstr>PowerPoint Presentation</vt:lpstr>
      <vt:lpstr>PowerPoint Presentation</vt:lpstr>
      <vt:lpstr>Security Impact </vt:lpstr>
      <vt:lpstr>SECURITY Mitigations TO PREVENT PHISHING ATTACKS</vt:lpstr>
      <vt:lpstr>ZERO BANK’S REMOTE ACCESS SERVICE</vt:lpstr>
      <vt:lpstr>PowerPoint Presentation</vt:lpstr>
      <vt:lpstr>Security Impact</vt:lpstr>
      <vt:lpstr>Security Mitigations</vt:lpstr>
      <vt:lpstr>SECURITY Mitigations</vt:lpstr>
      <vt:lpstr>VAPT ON WEB APPLICATION AND ITS DATABASE SYSTEM</vt:lpstr>
      <vt:lpstr>PowerPoint Presentation</vt:lpstr>
      <vt:lpstr>Cross site Scripting</vt:lpstr>
      <vt:lpstr>PowerPoint Presentation</vt:lpstr>
      <vt:lpstr>Security Impact</vt:lpstr>
      <vt:lpstr>Security Mitigations</vt:lpstr>
      <vt:lpstr>Cross Site Request Forgery</vt:lpstr>
      <vt:lpstr>Cross Site Request Forgery using burpsuit</vt:lpstr>
      <vt:lpstr>PowerPoint Presentation</vt:lpstr>
      <vt:lpstr>PowerPoint Presentation</vt:lpstr>
      <vt:lpstr>PowerPoint Presentation</vt:lpstr>
      <vt:lpstr>Security Impact</vt:lpstr>
      <vt:lpstr>Security Mitigations</vt:lpstr>
      <vt:lpstr>SQL injection</vt:lpstr>
      <vt:lpstr>PowerPoint Presentation</vt:lpstr>
      <vt:lpstr>sqlmap</vt:lpstr>
      <vt:lpstr>PowerPoint Presentation</vt:lpstr>
      <vt:lpstr>PowerPoint Presentation</vt:lpstr>
      <vt:lpstr>PowerPoint Presentation</vt:lpstr>
      <vt:lpstr>Security Impact</vt:lpstr>
      <vt:lpstr>SECURITY Mitigations</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VULNERABILITY ASSESSMENT AND PENETRATION TESTING ON ZERO BANK’S NETWORK</dc:title>
  <dc:creator>praveen kumar</dc:creator>
  <cp:lastModifiedBy>Shivraj Hirave</cp:lastModifiedBy>
  <cp:revision>103</cp:revision>
  <dcterms:created xsi:type="dcterms:W3CDTF">2022-09-06T04:55:04Z</dcterms:created>
  <dcterms:modified xsi:type="dcterms:W3CDTF">2022-11-25T08:09:28Z</dcterms:modified>
</cp:coreProperties>
</file>